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1487" r:id="rId2"/>
    <p:sldId id="7084" r:id="rId3"/>
    <p:sldId id="1380" r:id="rId4"/>
    <p:sldId id="1489" r:id="rId5"/>
    <p:sldId id="1495" r:id="rId6"/>
    <p:sldId id="7050" r:id="rId7"/>
    <p:sldId id="1322" r:id="rId8"/>
    <p:sldId id="1395" r:id="rId9"/>
    <p:sldId id="1441" r:id="rId10"/>
    <p:sldId id="1396" r:id="rId11"/>
    <p:sldId id="7082" r:id="rId12"/>
    <p:sldId id="7015" r:id="rId13"/>
    <p:sldId id="7081" r:id="rId14"/>
    <p:sldId id="7080" r:id="rId15"/>
    <p:sldId id="1443" r:id="rId16"/>
    <p:sldId id="7047" r:id="rId17"/>
    <p:sldId id="1281" r:id="rId18"/>
    <p:sldId id="1282" r:id="rId19"/>
    <p:sldId id="7085" r:id="rId20"/>
    <p:sldId id="1286" r:id="rId21"/>
    <p:sldId id="7086" r:id="rId22"/>
    <p:sldId id="7067" r:id="rId23"/>
    <p:sldId id="7078" r:id="rId24"/>
    <p:sldId id="1501" r:id="rId25"/>
    <p:sldId id="1502" r:id="rId26"/>
    <p:sldId id="7023" r:id="rId27"/>
    <p:sldId id="7087" r:id="rId28"/>
    <p:sldId id="7045" r:id="rId29"/>
    <p:sldId id="1468" r:id="rId30"/>
    <p:sldId id="7088" r:id="rId31"/>
    <p:sldId id="1470" r:id="rId32"/>
    <p:sldId id="1471" r:id="rId33"/>
    <p:sldId id="7089" r:id="rId34"/>
    <p:sldId id="1474" r:id="rId35"/>
    <p:sldId id="7090" r:id="rId36"/>
    <p:sldId id="1666" r:id="rId37"/>
    <p:sldId id="7091" r:id="rId38"/>
    <p:sldId id="259" r:id="rId39"/>
    <p:sldId id="1381" r:id="rId40"/>
    <p:sldId id="1386" r:id="rId41"/>
    <p:sldId id="1652" r:id="rId42"/>
    <p:sldId id="7092" r:id="rId43"/>
    <p:sldId id="329" r:id="rId44"/>
    <p:sldId id="1656" r:id="rId45"/>
    <p:sldId id="7013" r:id="rId46"/>
    <p:sldId id="1520" r:id="rId47"/>
    <p:sldId id="7056" r:id="rId48"/>
    <p:sldId id="1475" r:id="rId49"/>
    <p:sldId id="7099" r:id="rId50"/>
    <p:sldId id="7018" r:id="rId51"/>
    <p:sldId id="1479" r:id="rId52"/>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1400"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1400"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1400"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14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14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14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14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1400"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VTS (Divyalasya T V S)" initials=""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3209"/>
  </p:normalViewPr>
  <p:slideViewPr>
    <p:cSldViewPr>
      <p:cViewPr varScale="1">
        <p:scale>
          <a:sx n="143" d="100"/>
          <a:sy n="143" d="100"/>
        </p:scale>
        <p:origin x="200" y="4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0C60B9DB-0FCA-974A-A2DF-7C71A832D2F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129027" name="Rectangle 3">
            <a:extLst>
              <a:ext uri="{FF2B5EF4-FFF2-40B4-BE49-F238E27FC236}">
                <a16:creationId xmlns:a16="http://schemas.microsoft.com/office/drawing/2014/main" id="{35EEA937-B4C5-6143-A982-3D6789D94DEA}"/>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129028" name="Rectangle 4">
            <a:extLst>
              <a:ext uri="{FF2B5EF4-FFF2-40B4-BE49-F238E27FC236}">
                <a16:creationId xmlns:a16="http://schemas.microsoft.com/office/drawing/2014/main" id="{F0ED858A-F991-BE41-BA14-0D9F9BE3D4F2}"/>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129029" name="Rectangle 5">
            <a:extLst>
              <a:ext uri="{FF2B5EF4-FFF2-40B4-BE49-F238E27FC236}">
                <a16:creationId xmlns:a16="http://schemas.microsoft.com/office/drawing/2014/main" id="{E2761704-7511-B646-96BC-B28E532757CE}"/>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ea typeface="MS PGothic" panose="020B0600070205080204" pitchFamily="34" charset="-128"/>
              </a:defRPr>
            </a:lvl1pPr>
          </a:lstStyle>
          <a:p>
            <a:pPr>
              <a:defRPr/>
            </a:pPr>
            <a:fld id="{D86FE21A-5B92-E144-A9C3-B8BB4EE5815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AFD9DEB-7E96-1546-A82E-3F56759F124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6147" name="Rectangle 3">
            <a:extLst>
              <a:ext uri="{FF2B5EF4-FFF2-40B4-BE49-F238E27FC236}">
                <a16:creationId xmlns:a16="http://schemas.microsoft.com/office/drawing/2014/main" id="{F85C7468-D3B7-7F45-8BCF-8CC2F92531DC}"/>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16388" name="Rectangle 4">
            <a:extLst>
              <a:ext uri="{FF2B5EF4-FFF2-40B4-BE49-F238E27FC236}">
                <a16:creationId xmlns:a16="http://schemas.microsoft.com/office/drawing/2014/main" id="{F1350DCE-482B-8E42-BCA0-BE8AE97F413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4CFCBFFE-12B3-9545-BC9C-573C6ECA28B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91A518E2-6C59-CA4B-86FF-AF2D52A4105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6151" name="Rectangle 7">
            <a:extLst>
              <a:ext uri="{FF2B5EF4-FFF2-40B4-BE49-F238E27FC236}">
                <a16:creationId xmlns:a16="http://schemas.microsoft.com/office/drawing/2014/main" id="{015884F9-1D33-C44F-B9EB-D5C6367ED46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ea typeface="MS PGothic" panose="020B0600070205080204" pitchFamily="34" charset="-128"/>
              </a:defRPr>
            </a:lvl1pPr>
          </a:lstStyle>
          <a:p>
            <a:pPr>
              <a:defRPr/>
            </a:pPr>
            <a:fld id="{D8A847D4-815A-EF41-A54D-E1C466B6D3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anose="020B0600070205080204" pitchFamily="34"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anose="020B0600070205080204" pitchFamily="34" charset="-128"/>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anose="020B0600070205080204" pitchFamily="34" charset="-128"/>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anose="020B0600070205080204" pitchFamily="34" charset="-128"/>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anose="020B0600070205080204"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381000" y="685800"/>
            <a:ext cx="6096000" cy="3429000"/>
          </a:xfrm>
          <a:ln/>
        </p:spPr>
      </p:sp>
      <p:sp>
        <p:nvSpPr>
          <p:cNvPr id="21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MS PGothic" charset="0"/>
                <a:cs typeface="MS PGothic" charset="0"/>
              </a:rPr>
              <a:t>--Proof of concept shown that aggressive management of diabetes, particularly in the ICU setting, is associated w/ ….</a:t>
            </a:r>
          </a:p>
          <a:p>
            <a:pPr eaLnBrk="1" hangingPunct="1"/>
            <a:endParaRPr lang="en-US">
              <a:latin typeface="Times New Roman" charset="0"/>
              <a:ea typeface="MS PGothic" charset="0"/>
              <a:cs typeface="MS PGothic"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400">
                <a:solidFill>
                  <a:schemeClr val="tx1"/>
                </a:solidFill>
                <a:latin typeface="Tahoma" charset="0"/>
                <a:ea typeface="MS PGothic" charset="0"/>
                <a:cs typeface="MS PGothic" charset="0"/>
              </a:defRPr>
            </a:lvl1pPr>
            <a:lvl2pPr marL="742950" indent="-285750" eaLnBrk="0" hangingPunct="0">
              <a:defRPr sz="1400">
                <a:solidFill>
                  <a:schemeClr val="tx1"/>
                </a:solidFill>
                <a:latin typeface="Tahoma" charset="0"/>
                <a:ea typeface="MS PGothic" charset="0"/>
                <a:cs typeface="MS PGothic" charset="0"/>
              </a:defRPr>
            </a:lvl2pPr>
            <a:lvl3pPr marL="1143000" indent="-228600" eaLnBrk="0" hangingPunct="0">
              <a:defRPr sz="1400">
                <a:solidFill>
                  <a:schemeClr val="tx1"/>
                </a:solidFill>
                <a:latin typeface="Tahoma" charset="0"/>
                <a:ea typeface="MS PGothic" charset="0"/>
                <a:cs typeface="MS PGothic" charset="0"/>
              </a:defRPr>
            </a:lvl3pPr>
            <a:lvl4pPr marL="1600200" indent="-228600" eaLnBrk="0" hangingPunct="0">
              <a:defRPr sz="1400">
                <a:solidFill>
                  <a:schemeClr val="tx1"/>
                </a:solidFill>
                <a:latin typeface="Tahoma" charset="0"/>
                <a:ea typeface="MS PGothic" charset="0"/>
                <a:cs typeface="MS PGothic" charset="0"/>
              </a:defRPr>
            </a:lvl4pPr>
            <a:lvl5pPr marL="2057400" indent="-228600" eaLnBrk="0" hangingPunct="0">
              <a:defRPr sz="1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Tahoma" charset="0"/>
                <a:ea typeface="MS PGothic" charset="0"/>
                <a:cs typeface="MS PGothic" charset="0"/>
              </a:defRPr>
            </a:lvl9pPr>
          </a:lstStyle>
          <a:p>
            <a:pPr eaLnBrk="1" hangingPunct="1"/>
            <a:fld id="{A4F81687-320F-4A43-B0CB-5BB3297A928C}" type="slidenum">
              <a:rPr lang="en-US" sz="1200">
                <a:latin typeface="Times New Roman" charset="0"/>
              </a:rPr>
              <a:pPr eaLnBrk="1" hangingPunct="1"/>
              <a:t>2</a:t>
            </a:fld>
            <a:endParaRPr lang="en-US" sz="1200">
              <a:latin typeface="Times New Roman" charset="0"/>
            </a:endParaRPr>
          </a:p>
        </p:txBody>
      </p:sp>
    </p:spTree>
    <p:extLst>
      <p:ext uri="{BB962C8B-B14F-4D97-AF65-F5344CB8AC3E}">
        <p14:creationId xmlns:p14="http://schemas.microsoft.com/office/powerpoint/2010/main" val="876370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6551899-DC80-FF49-A758-DC46FCDD19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4AFF3FDF-E708-B947-B687-F3A6D018D6B5}" type="slidenum">
              <a:rPr lang="en-US" altLang="en-US" sz="1200" smtClean="0">
                <a:latin typeface="Arial" panose="020B0604020202020204" pitchFamily="34" charset="0"/>
              </a:rPr>
              <a:pPr/>
              <a:t>17</a:t>
            </a:fld>
            <a:endParaRPr lang="en-US" altLang="en-US" sz="1200">
              <a:latin typeface="Arial" panose="020B0604020202020204" pitchFamily="34" charset="0"/>
            </a:endParaRPr>
          </a:p>
        </p:txBody>
      </p:sp>
      <p:sp>
        <p:nvSpPr>
          <p:cNvPr id="70658" name="Rectangle 2">
            <a:extLst>
              <a:ext uri="{FF2B5EF4-FFF2-40B4-BE49-F238E27FC236}">
                <a16:creationId xmlns:a16="http://schemas.microsoft.com/office/drawing/2014/main" id="{62A944A5-BFE6-504F-BBE1-C7736CB219A9}"/>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0DBCCE1C-2781-6647-93B5-363AA95DDB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3838" indent="-223838"/>
            <a:r>
              <a:rPr lang="en-US" altLang="en-US" b="1">
                <a:latin typeface="Arial" panose="020B0604020202020204" pitchFamily="34" charset="0"/>
              </a:rPr>
              <a:t>GROUP 1.  Insulin Glargine Once Daily Plus Supplemental Insulin Glulisine </a:t>
            </a:r>
            <a:endParaRPr lang="en-US" altLang="en-US">
              <a:latin typeface="Arial" panose="020B0604020202020204" pitchFamily="34" charset="0"/>
            </a:endParaRPr>
          </a:p>
          <a:p>
            <a:pPr marL="223838" indent="-223838"/>
            <a:r>
              <a:rPr lang="en-US" altLang="en-US">
                <a:latin typeface="Arial" panose="020B0604020202020204" pitchFamily="34" charset="0"/>
              </a:rPr>
              <a:t>Oral antidiabetic drugs (sulfonylureas, repaglinide, nateglinide, metformin, TZDs) will be discontinued on admission.</a:t>
            </a:r>
          </a:p>
          <a:p>
            <a:pPr marL="223838" indent="-223838"/>
            <a:r>
              <a:rPr lang="en-US" altLang="en-US">
                <a:latin typeface="Arial" panose="020B0604020202020204" pitchFamily="34" charset="0"/>
              </a:rPr>
              <a:t>Starting total daily insulin dose: </a:t>
            </a:r>
          </a:p>
          <a:p>
            <a:pPr marL="728663" lvl="1" indent="-279400"/>
            <a:r>
              <a:rPr lang="en-US" altLang="en-US">
                <a:latin typeface="Arial" panose="020B0604020202020204" pitchFamily="34" charset="0"/>
              </a:rPr>
              <a:t>0.5 units per kilogram of body weight per day</a:t>
            </a:r>
          </a:p>
          <a:p>
            <a:pPr marL="223838" indent="-223838"/>
            <a:r>
              <a:rPr lang="en-US" altLang="en-US">
                <a:latin typeface="Arial" panose="020B0604020202020204" pitchFamily="34" charset="0"/>
              </a:rPr>
              <a:t>Half of total daily dose will be given as insulin glargine and half as insulin glulisine.  </a:t>
            </a:r>
          </a:p>
          <a:p>
            <a:pPr marL="223838" indent="-223838"/>
            <a:r>
              <a:rPr lang="en-US" altLang="en-US">
                <a:latin typeface="Arial" panose="020B0604020202020204" pitchFamily="34" charset="0"/>
              </a:rPr>
              <a:t>Insulin glargine will be given once daily, at the same time of the day.  </a:t>
            </a:r>
          </a:p>
          <a:p>
            <a:pPr marL="223838" indent="-223838"/>
            <a:r>
              <a:rPr lang="en-US" altLang="en-US">
                <a:latin typeface="Arial" panose="020B0604020202020204" pitchFamily="34" charset="0"/>
              </a:rPr>
              <a:t>Insulin glulisine will be given in three equally divided doses before each meal.  To prevent hypoglycemia, if a subject is not able to eat, the dose of glulisine will be held.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A3B8464A-292E-D54B-9DE9-6B3272AE35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0F85FFB4-0ACC-7249-AE24-F81C7527BA82}" type="slidenum">
              <a:rPr lang="en-US" altLang="en-US" sz="1200" smtClean="0">
                <a:latin typeface="Arial" panose="020B0604020202020204" pitchFamily="34" charset="0"/>
              </a:rPr>
              <a:pPr/>
              <a:t>20</a:t>
            </a:fld>
            <a:endParaRPr lang="en-US" altLang="en-US" sz="1200">
              <a:latin typeface="Arial" panose="020B0604020202020204" pitchFamily="34" charset="0"/>
            </a:endParaRPr>
          </a:p>
        </p:txBody>
      </p:sp>
      <p:sp>
        <p:nvSpPr>
          <p:cNvPr id="74754" name="Rectangle 2">
            <a:extLst>
              <a:ext uri="{FF2B5EF4-FFF2-40B4-BE49-F238E27FC236}">
                <a16:creationId xmlns:a16="http://schemas.microsoft.com/office/drawing/2014/main" id="{D8D29FA1-E896-0E43-A112-96037442849B}"/>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E846749D-E1F3-0C46-B09C-3E2D6C894E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3838" indent="-223838"/>
            <a:r>
              <a:rPr lang="en-US" altLang="en-US" b="1">
                <a:latin typeface="Arial" panose="020B0604020202020204" pitchFamily="34" charset="0"/>
              </a:rPr>
              <a:t>Basal Plus correction is preferred for most patients admitted to the hospital – the average oral intake &lt;1500 cal/day, so in order to prevent hypoglycemia, basal alone should be used (with correction as needed).  If needed for poor control or in patients with good oral intake, basal bolus may be indicated.</a:t>
            </a:r>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9A24D525-BEF4-ED4C-B111-16466227165C}"/>
              </a:ext>
            </a:extLst>
          </p:cNvPr>
          <p:cNvSpPr>
            <a:spLocks noGrp="1" noRot="1" noChangeAspect="1" noChangeArrowheads="1" noTextEdit="1"/>
          </p:cNvSpPr>
          <p:nvPr>
            <p:ph type="sldImg"/>
          </p:nvPr>
        </p:nvSpPr>
        <p:spPr>
          <a:xfrm>
            <a:off x="246063" y="685800"/>
            <a:ext cx="6365875" cy="3429000"/>
          </a:xfrm>
          <a:ln/>
        </p:spPr>
      </p:sp>
      <p:sp>
        <p:nvSpPr>
          <p:cNvPr id="76802" name="Notes Placeholder 2">
            <a:extLst>
              <a:ext uri="{FF2B5EF4-FFF2-40B4-BE49-F238E27FC236}">
                <a16:creationId xmlns:a16="http://schemas.microsoft.com/office/drawing/2014/main" id="{64908273-3FC8-DD4E-8B6A-7641405A3D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3" name="Slide Number Placeholder 3">
            <a:extLst>
              <a:ext uri="{FF2B5EF4-FFF2-40B4-BE49-F238E27FC236}">
                <a16:creationId xmlns:a16="http://schemas.microsoft.com/office/drawing/2014/main" id="{26DD3455-3B9C-A845-B386-EC58DAA579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E3857B3D-B2FD-4344-8BDB-795EE016A277}" type="slidenum">
              <a:rPr lang="en-US" altLang="en-US" sz="1200" smtClean="0">
                <a:latin typeface="Times New Roman" panose="02020603050405020304" pitchFamily="18" charset="0"/>
              </a:rPr>
              <a:pPr/>
              <a:t>21</a:t>
            </a:fld>
            <a:endParaRPr lang="en-US" altLang="en-US" sz="120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406ADF0C-2C9E-C845-8F34-058031673C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15AFB2B6-EC53-9E47-B12C-6EC051A9D34C}" type="slidenum">
              <a:rPr lang="en-US" altLang="en-US" sz="1200" smtClean="0">
                <a:latin typeface="Times New Roman" panose="02020603050405020304" pitchFamily="18" charset="0"/>
              </a:rPr>
              <a:pPr/>
              <a:t>29</a:t>
            </a:fld>
            <a:endParaRPr lang="en-US" altLang="en-US" sz="1200">
              <a:latin typeface="Times New Roman" panose="02020603050405020304" pitchFamily="18" charset="0"/>
            </a:endParaRPr>
          </a:p>
        </p:txBody>
      </p:sp>
      <p:sp>
        <p:nvSpPr>
          <p:cNvPr id="90114" name="Rectangle 2">
            <a:extLst>
              <a:ext uri="{FF2B5EF4-FFF2-40B4-BE49-F238E27FC236}">
                <a16:creationId xmlns:a16="http://schemas.microsoft.com/office/drawing/2014/main" id="{63BC7D8E-2FDB-B743-8D9B-1DB6740CCB4F}"/>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725B0293-4040-BB48-98B2-1E576B21AF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681818B1-79F8-814E-BCC8-2CC40B464746}"/>
              </a:ext>
            </a:extLst>
          </p:cNvPr>
          <p:cNvSpPr>
            <a:spLocks noGrp="1" noRot="1" noChangeAspect="1" noChangeArrowheads="1" noTextEdit="1"/>
          </p:cNvSpPr>
          <p:nvPr>
            <p:ph type="sldImg"/>
          </p:nvPr>
        </p:nvSpPr>
        <p:spPr>
          <a:xfrm>
            <a:off x="246063" y="685800"/>
            <a:ext cx="6365875" cy="3429000"/>
          </a:xfrm>
          <a:ln/>
        </p:spPr>
      </p:sp>
      <p:sp>
        <p:nvSpPr>
          <p:cNvPr id="92162" name="Notes Placeholder 2">
            <a:extLst>
              <a:ext uri="{FF2B5EF4-FFF2-40B4-BE49-F238E27FC236}">
                <a16:creationId xmlns:a16="http://schemas.microsoft.com/office/drawing/2014/main" id="{4DB79E96-55FB-7547-AF99-EB0F1FCC66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3" name="Slide Number Placeholder 3">
            <a:extLst>
              <a:ext uri="{FF2B5EF4-FFF2-40B4-BE49-F238E27FC236}">
                <a16:creationId xmlns:a16="http://schemas.microsoft.com/office/drawing/2014/main" id="{F587F79A-093A-CF48-981D-525680D416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4511DBB6-980A-9A4C-ADC7-F1F3FEB0C9A9}" type="slidenum">
              <a:rPr lang="en-US" altLang="en-US" sz="1200" smtClean="0">
                <a:latin typeface="Times New Roman" panose="02020603050405020304" pitchFamily="18" charset="0"/>
              </a:rPr>
              <a:pPr/>
              <a:t>30</a:t>
            </a:fld>
            <a:endParaRPr lang="en-US" altLang="en-US" sz="12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0A88E116-D2BB-BF4B-B721-1E9763251A10}"/>
              </a:ext>
            </a:extLst>
          </p:cNvPr>
          <p:cNvSpPr>
            <a:spLocks noGrp="1" noRot="1" noChangeAspect="1" noChangeArrowheads="1" noTextEdit="1"/>
          </p:cNvSpPr>
          <p:nvPr>
            <p:ph type="sldImg"/>
          </p:nvPr>
        </p:nvSpPr>
        <p:spPr>
          <a:ln/>
        </p:spPr>
      </p:sp>
      <p:sp>
        <p:nvSpPr>
          <p:cNvPr id="95234" name="Notes Placeholder 2">
            <a:extLst>
              <a:ext uri="{FF2B5EF4-FFF2-40B4-BE49-F238E27FC236}">
                <a16:creationId xmlns:a16="http://schemas.microsoft.com/office/drawing/2014/main" id="{D5BB5CEA-E32E-6541-AD77-47959583BE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chemeClr val="bg1"/>
                </a:solidFill>
              </a:rPr>
              <a:t>The primary outcome: change in HbA1C at 4 and 12 wks after discharge. </a:t>
            </a:r>
          </a:p>
          <a:p>
            <a:r>
              <a:rPr lang="en-US" altLang="en-US">
                <a:solidFill>
                  <a:schemeClr val="bg1"/>
                </a:solidFill>
              </a:rPr>
              <a:t>The HbA1c on admission was 8.67±2.5% and decreased to 7.86±1.7% at 4 wks and to 7.26±1.48% at 12 wks of follow-up (both, p&lt;0.001). </a:t>
            </a:r>
          </a:p>
          <a:p>
            <a:endParaRPr lang="en-US" altLang="en-US">
              <a:solidFill>
                <a:schemeClr val="bg1"/>
              </a:solidFill>
            </a:endParaRPr>
          </a:p>
          <a:p>
            <a:endParaRPr lang="en-US" altLang="en-US"/>
          </a:p>
        </p:txBody>
      </p:sp>
      <p:sp>
        <p:nvSpPr>
          <p:cNvPr id="95235" name="Slide Number Placeholder 3">
            <a:extLst>
              <a:ext uri="{FF2B5EF4-FFF2-40B4-BE49-F238E27FC236}">
                <a16:creationId xmlns:a16="http://schemas.microsoft.com/office/drawing/2014/main" id="{C3481E3D-B8B0-C045-A07E-70CD567A07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1397771B-407C-044C-AA99-E989397D6528}" type="slidenum">
              <a:rPr lang="en-US" altLang="en-US" sz="1200" smtClean="0">
                <a:latin typeface="Times New Roman" panose="02020603050405020304" pitchFamily="18" charset="0"/>
              </a:rPr>
              <a:pPr/>
              <a:t>32</a:t>
            </a:fld>
            <a:endParaRPr lang="en-US" altLang="en-US" sz="12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ED9B4B75-B7FA-FF48-AC56-5431B67C9D89}"/>
              </a:ext>
            </a:extLst>
          </p:cNvPr>
          <p:cNvSpPr>
            <a:spLocks noGrp="1" noRot="1" noChangeAspect="1" noChangeArrowheads="1" noTextEdit="1"/>
          </p:cNvSpPr>
          <p:nvPr>
            <p:ph type="sldImg"/>
          </p:nvPr>
        </p:nvSpPr>
        <p:spPr>
          <a:xfrm>
            <a:off x="246063" y="685800"/>
            <a:ext cx="6365875" cy="3429000"/>
          </a:xfrm>
          <a:ln/>
        </p:spPr>
      </p:sp>
      <p:sp>
        <p:nvSpPr>
          <p:cNvPr id="97282" name="Notes Placeholder 2">
            <a:extLst>
              <a:ext uri="{FF2B5EF4-FFF2-40B4-BE49-F238E27FC236}">
                <a16:creationId xmlns:a16="http://schemas.microsoft.com/office/drawing/2014/main" id="{D63658B0-B1CD-C94A-B46A-A42F5DCE15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7283" name="Slide Number Placeholder 3">
            <a:extLst>
              <a:ext uri="{FF2B5EF4-FFF2-40B4-BE49-F238E27FC236}">
                <a16:creationId xmlns:a16="http://schemas.microsoft.com/office/drawing/2014/main" id="{B7CF9CCB-36CB-FA4A-9D70-38F2519713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768C1455-2B82-ED49-83A0-0B9A3A134C34}" type="slidenum">
              <a:rPr lang="en-US" altLang="en-US" sz="1200" smtClean="0">
                <a:latin typeface="Times New Roman" panose="02020603050405020304" pitchFamily="18" charset="0"/>
              </a:rPr>
              <a:pPr/>
              <a:t>33</a:t>
            </a:fld>
            <a:endParaRPr lang="en-US" altLang="en-US" sz="12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E2900FD-D93C-004D-A65F-69E8ED084E13}"/>
              </a:ext>
            </a:extLst>
          </p:cNvPr>
          <p:cNvSpPr>
            <a:spLocks noGrp="1" noRot="1" noChangeAspect="1" noChangeArrowheads="1" noTextEdit="1"/>
          </p:cNvSpPr>
          <p:nvPr>
            <p:ph type="sldImg"/>
          </p:nvPr>
        </p:nvSpPr>
        <p:spPr>
          <a:ln/>
        </p:spPr>
      </p:sp>
      <p:sp>
        <p:nvSpPr>
          <p:cNvPr id="101378" name="Notes Placeholder 2">
            <a:extLst>
              <a:ext uri="{FF2B5EF4-FFF2-40B4-BE49-F238E27FC236}">
                <a16:creationId xmlns:a16="http://schemas.microsoft.com/office/drawing/2014/main" id="{6380C8D2-8120-924B-9DEB-C4195D6D5D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Patients with HbA1c &lt;7% on admission continued to have significant lower HbA1c values at 4wks and 12wks of follow up compared to those with HbA1c &gt;7% (p&lt;0.001); </a:t>
            </a:r>
          </a:p>
        </p:txBody>
      </p:sp>
      <p:sp>
        <p:nvSpPr>
          <p:cNvPr id="101379" name="Slide Number Placeholder 3">
            <a:extLst>
              <a:ext uri="{FF2B5EF4-FFF2-40B4-BE49-F238E27FC236}">
                <a16:creationId xmlns:a16="http://schemas.microsoft.com/office/drawing/2014/main" id="{2EDDB0D5-0BA5-FD43-87B4-8A97915563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08425E4F-E4E4-A744-A51D-5E0805FBA816}" type="slidenum">
              <a:rPr lang="en-US" altLang="en-US" sz="1200" smtClean="0">
                <a:latin typeface="Times New Roman" panose="02020603050405020304" pitchFamily="18" charset="0"/>
              </a:rPr>
              <a:pPr/>
              <a:t>34</a:t>
            </a:fld>
            <a:endParaRPr lang="en-US" altLang="en-US" sz="12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CDEB19FC-9CF9-6840-ADFC-2701ED7F806D}"/>
              </a:ext>
            </a:extLst>
          </p:cNvPr>
          <p:cNvSpPr>
            <a:spLocks noGrp="1" noRot="1" noChangeAspect="1" noChangeArrowheads="1" noTextEdit="1"/>
          </p:cNvSpPr>
          <p:nvPr>
            <p:ph type="sldImg"/>
          </p:nvPr>
        </p:nvSpPr>
        <p:spPr>
          <a:ln/>
        </p:spPr>
      </p:sp>
      <p:sp>
        <p:nvSpPr>
          <p:cNvPr id="112642" name="Notes Placeholder 2">
            <a:extLst>
              <a:ext uri="{FF2B5EF4-FFF2-40B4-BE49-F238E27FC236}">
                <a16:creationId xmlns:a16="http://schemas.microsoft.com/office/drawing/2014/main" id="{1F721E6A-9316-1F45-A0A0-DE0D285725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BG values are captured in the CGM device, results are not transmitted to the nursing station to allow providers to detect and treat impending hypoglycemia. In addition, hypoglycemia alarms are only visible and audible at the bedside; as a result, nurses need to frequently enter the patient</a:t>
            </a:r>
            <a:r>
              <a:rPr lang="ja-JP" altLang="en-US"/>
              <a:t>’</a:t>
            </a:r>
            <a:r>
              <a:rPr lang="en-US" altLang="ja-JP"/>
              <a:t>s room to monitor glucose values on the CGM receiver. To overcome these limitations, a recent promising pilot study reported on the feasibility of a continuous glucose telemetry system in high hypoglycemia risk patients in non-ICU settings (100). Elderly patients receiving high dose insulin treatment and with multiple comorbities were included in this study. Data collected on a DEXCOM G4 CGM sensor was transmitted via Bluetooth technology from the patient</a:t>
            </a:r>
            <a:r>
              <a:rPr lang="ja-JP" altLang="en-US"/>
              <a:t>’</a:t>
            </a:r>
            <a:r>
              <a:rPr lang="en-US" altLang="ja-JP"/>
              <a:t>s room wirelessly to an iPad located centrally at the nursing station on the same floor.  By setting the lower glucose alarms at 85 mg/dl, the glucose telemetry system allowed the nursing staff to initiate preventive actions of impending hypoglycemia (100).</a:t>
            </a:r>
          </a:p>
          <a:p>
            <a:pPr eaLnBrk="1" hangingPunct="1">
              <a:spcBef>
                <a:spcPct val="0"/>
              </a:spcBef>
            </a:pPr>
            <a:endParaRPr lang="en-US" altLang="en-US"/>
          </a:p>
        </p:txBody>
      </p:sp>
      <p:sp>
        <p:nvSpPr>
          <p:cNvPr id="112643" name="Slide Number Placeholder 3">
            <a:extLst>
              <a:ext uri="{FF2B5EF4-FFF2-40B4-BE49-F238E27FC236}">
                <a16:creationId xmlns:a16="http://schemas.microsoft.com/office/drawing/2014/main" id="{4C4D76AA-DFBA-EB4F-A7B8-A435694C19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4F10763-2164-944E-9584-16C172E24A8A}" type="slidenum">
              <a:rPr lang="en-US" altLang="en-US" smtClean="0">
                <a:latin typeface="Calibri" panose="020F0502020204030204" pitchFamily="34" charset="0"/>
              </a:rPr>
              <a:pPr>
                <a:spcBef>
                  <a:spcPct val="0"/>
                </a:spcBef>
              </a:pPr>
              <a:t>43</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88819908-1F6D-AD46-91EC-3ED172D11A72}"/>
              </a:ext>
            </a:extLst>
          </p:cNvPr>
          <p:cNvSpPr>
            <a:spLocks noGrp="1" noRot="1" noChangeAspect="1" noChangeArrowheads="1" noTextEdit="1"/>
          </p:cNvSpPr>
          <p:nvPr>
            <p:ph type="sldImg"/>
          </p:nvPr>
        </p:nvSpPr>
        <p:spPr>
          <a:ln/>
        </p:spPr>
      </p:sp>
      <p:sp>
        <p:nvSpPr>
          <p:cNvPr id="117762" name="Notes Placeholder 2">
            <a:extLst>
              <a:ext uri="{FF2B5EF4-FFF2-40B4-BE49-F238E27FC236}">
                <a16:creationId xmlns:a16="http://schemas.microsoft.com/office/drawing/2014/main" id="{443ED60A-79AC-7A43-A3BA-254303E2FB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7763" name="Slide Number Placeholder 3">
            <a:extLst>
              <a:ext uri="{FF2B5EF4-FFF2-40B4-BE49-F238E27FC236}">
                <a16:creationId xmlns:a16="http://schemas.microsoft.com/office/drawing/2014/main" id="{B6D15355-BDB8-B643-936D-31877DD621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5A44986B-EC4B-4741-9435-7CB01756C344}" type="slidenum">
              <a:rPr lang="en-US" altLang="en-US" sz="1200" smtClean="0">
                <a:latin typeface="Times New Roman" panose="02020603050405020304" pitchFamily="18" charset="0"/>
              </a:rPr>
              <a:pPr/>
              <a:t>48</a:t>
            </a:fld>
            <a:endParaRPr lang="en-US" altLang="en-US" sz="12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8961288-2C29-AC40-B275-1B3BCC81FB75}"/>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1B0D70AD-F50A-EF4B-A5FF-34BE30D76D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OBJECTIVE </a:t>
            </a:r>
            <a:r>
              <a:rPr lang="en-US" altLang="en-US"/>
              <a:t>— Hospital hyperglycemia, in individuals with and without diabetes, has been identified as a marker of poor clinical outcome in cardiac surgery patients. However, the impact of perioperative hyperglycemia on clinical outcome in general and noncardiac surgery patients is not known. </a:t>
            </a:r>
          </a:p>
          <a:p>
            <a:r>
              <a:rPr lang="en-US" altLang="en-US" b="1"/>
              <a:t>RESEARCHDESIGNANDMETHODS</a:t>
            </a:r>
            <a:r>
              <a:rPr lang="en-US" altLang="en-US"/>
              <a:t>— Thiswasanobservationalstudywiththeaim of determining the relationship between pre- and postsurgery blood glucose levels and hospital length of stay (LOS), complications, and mortality in 3,184 noncardiac surgery patients consec- utively admitted to Emory University Hospital (Atlanta, GA) between 1 January 2007 and 30 June 2007. </a:t>
            </a:r>
          </a:p>
          <a:p>
            <a:r>
              <a:rPr lang="en-US" altLang="en-US" b="1"/>
              <a:t>RESULTS </a:t>
            </a:r>
            <a:r>
              <a:rPr lang="en-US" altLang="en-US"/>
              <a:t>— The overall 30-day mortality was 2.3%, with nonsurvivors having significantly higher blood glucose levels before and after surgery (both </a:t>
            </a:r>
            <a:r>
              <a:rPr lang="en-US" altLang="en-US" i="1"/>
              <a:t>P </a:t>
            </a:r>
            <a:r>
              <a:rPr lang="en-US" altLang="en-US"/>
              <a:t>􏰁 0.01) than survivors. Perioperative hyperglycemia was associated with increased hospital and intensive care unit LOS (</a:t>
            </a:r>
            <a:r>
              <a:rPr lang="en-US" altLang="en-US" i="1"/>
              <a:t>P </a:t>
            </a:r>
            <a:r>
              <a:rPr lang="en-US" altLang="en-US"/>
              <a:t>􏰁 0.001) as well as higher numbers of postoperative cases of pneumonia (</a:t>
            </a:r>
            <a:r>
              <a:rPr lang="en-US" altLang="en-US" i="1"/>
              <a:t>P </a:t>
            </a:r>
            <a:r>
              <a:rPr lang="en-US" altLang="en-US"/>
              <a:t>􏰁 0.001), systemic blood infection (</a:t>
            </a:r>
            <a:r>
              <a:rPr lang="en-US" altLang="en-US" i="1"/>
              <a:t>P </a:t>
            </a:r>
            <a:r>
              <a:rPr lang="en-US" altLang="en-US"/>
              <a:t>􏰁 0.001), urinary tract infection (</a:t>
            </a:r>
            <a:r>
              <a:rPr lang="en-US" altLang="en-US" i="1"/>
              <a:t>P </a:t>
            </a:r>
            <a:r>
              <a:rPr lang="en-US" altLang="en-US"/>
              <a:t>􏰁 0.001), acute renal failure (</a:t>
            </a:r>
            <a:r>
              <a:rPr lang="en-US" altLang="en-US" i="1"/>
              <a:t>P </a:t>
            </a:r>
            <a:r>
              <a:rPr lang="en-US" altLang="en-US"/>
              <a:t>􏰂 0.005), and acute myocardial infarction (</a:t>
            </a:r>
            <a:r>
              <a:rPr lang="en-US" altLang="en-US" i="1"/>
              <a:t>P </a:t>
            </a:r>
            <a:r>
              <a:rPr lang="en-US" altLang="en-US"/>
              <a:t>􏰂 0.005). In multivariate analysis (adjusted for age, sex, race, and surgery severity), the risk of death increased in proportion to perioperative glucose levels; however, this association was significant only for patients without a history of diabetes (</a:t>
            </a:r>
            <a:r>
              <a:rPr lang="en-US" altLang="en-US" i="1"/>
              <a:t>P </a:t>
            </a:r>
            <a:r>
              <a:rPr lang="en-US" altLang="en-US"/>
              <a:t>􏰂 0.008) compared with patients with known diabetes (</a:t>
            </a:r>
            <a:r>
              <a:rPr lang="en-US" altLang="en-US" i="1"/>
              <a:t>P </a:t>
            </a:r>
            <a:r>
              <a:rPr lang="en-US" altLang="en-US"/>
              <a:t>􏰂 0.748). </a:t>
            </a:r>
          </a:p>
          <a:p>
            <a:r>
              <a:rPr lang="en-US" altLang="en-US" b="1"/>
              <a:t>CONCLUSIONS </a:t>
            </a:r>
            <a:r>
              <a:rPr lang="en-US" altLang="en-US"/>
              <a:t>— Perioperative hyperglycemia is associated with increased LOS, hospital complications, and mortality after noncardiac general surgery. Randomized controlled trials are needed to determine whether perioperative diabetes management improves clinical outcome in noncardiac surgery patients. </a:t>
            </a:r>
          </a:p>
          <a:p>
            <a:endParaRPr lang="en-US" altLang="en-US"/>
          </a:p>
        </p:txBody>
      </p:sp>
      <p:sp>
        <p:nvSpPr>
          <p:cNvPr id="27651" name="Slide Number Placeholder 3">
            <a:extLst>
              <a:ext uri="{FF2B5EF4-FFF2-40B4-BE49-F238E27FC236}">
                <a16:creationId xmlns:a16="http://schemas.microsoft.com/office/drawing/2014/main" id="{DC8D9359-8D0D-8B46-9E0C-FDE3B2A5CC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A564B4F5-D361-3448-AE7A-31C85E82E2B8}" type="slidenum">
              <a:rPr lang="en-US" altLang="en-US" sz="1200" smtClean="0">
                <a:latin typeface="Times New Roman" panose="02020603050405020304" pitchFamily="18" charset="0"/>
              </a:rPr>
              <a:pPr/>
              <a:t>4</a:t>
            </a:fld>
            <a:endParaRPr lang="en-US" altLang="en-US" sz="120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381000" y="685800"/>
            <a:ext cx="6096000" cy="3429000"/>
          </a:xfrm>
          <a:ln/>
        </p:spPr>
      </p:sp>
      <p:sp>
        <p:nvSpPr>
          <p:cNvPr id="21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MS PGothic" charset="0"/>
                <a:cs typeface="MS PGothic" charset="0"/>
              </a:rPr>
              <a:t>--Proof of concept shown that aggressive management of diabetes, particularly in the ICU setting, is associated w/ ….</a:t>
            </a:r>
          </a:p>
          <a:p>
            <a:pPr eaLnBrk="1" hangingPunct="1"/>
            <a:endParaRPr lang="en-US">
              <a:latin typeface="Times New Roman" charset="0"/>
              <a:ea typeface="MS PGothic" charset="0"/>
              <a:cs typeface="MS PGothic"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400">
                <a:solidFill>
                  <a:schemeClr val="tx1"/>
                </a:solidFill>
                <a:latin typeface="Tahoma" charset="0"/>
                <a:ea typeface="MS PGothic" charset="0"/>
                <a:cs typeface="MS PGothic" charset="0"/>
              </a:defRPr>
            </a:lvl1pPr>
            <a:lvl2pPr marL="742950" indent="-285750" eaLnBrk="0" hangingPunct="0">
              <a:defRPr sz="1400">
                <a:solidFill>
                  <a:schemeClr val="tx1"/>
                </a:solidFill>
                <a:latin typeface="Tahoma" charset="0"/>
                <a:ea typeface="MS PGothic" charset="0"/>
                <a:cs typeface="MS PGothic" charset="0"/>
              </a:defRPr>
            </a:lvl2pPr>
            <a:lvl3pPr marL="1143000" indent="-228600" eaLnBrk="0" hangingPunct="0">
              <a:defRPr sz="1400">
                <a:solidFill>
                  <a:schemeClr val="tx1"/>
                </a:solidFill>
                <a:latin typeface="Tahoma" charset="0"/>
                <a:ea typeface="MS PGothic" charset="0"/>
                <a:cs typeface="MS PGothic" charset="0"/>
              </a:defRPr>
            </a:lvl3pPr>
            <a:lvl4pPr marL="1600200" indent="-228600" eaLnBrk="0" hangingPunct="0">
              <a:defRPr sz="1400">
                <a:solidFill>
                  <a:schemeClr val="tx1"/>
                </a:solidFill>
                <a:latin typeface="Tahoma" charset="0"/>
                <a:ea typeface="MS PGothic" charset="0"/>
                <a:cs typeface="MS PGothic" charset="0"/>
              </a:defRPr>
            </a:lvl4pPr>
            <a:lvl5pPr marL="2057400" indent="-228600" eaLnBrk="0" hangingPunct="0">
              <a:defRPr sz="1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Tahoma" charset="0"/>
                <a:ea typeface="MS PGothic" charset="0"/>
                <a:cs typeface="MS PGothic" charset="0"/>
              </a:defRPr>
            </a:lvl9pPr>
          </a:lstStyle>
          <a:p>
            <a:pPr eaLnBrk="1" hangingPunct="1"/>
            <a:fld id="{A4F81687-320F-4A43-B0CB-5BB3297A928C}" type="slidenum">
              <a:rPr lang="en-US" sz="1200">
                <a:latin typeface="Times New Roman" charset="0"/>
              </a:rPr>
              <a:pPr eaLnBrk="1" hangingPunct="1"/>
              <a:t>49</a:t>
            </a:fld>
            <a:endParaRPr lang="en-US" sz="1200">
              <a:latin typeface="Times New Roman" charset="0"/>
            </a:endParaRPr>
          </a:p>
        </p:txBody>
      </p:sp>
    </p:spTree>
    <p:extLst>
      <p:ext uri="{BB962C8B-B14F-4D97-AF65-F5344CB8AC3E}">
        <p14:creationId xmlns:p14="http://schemas.microsoft.com/office/powerpoint/2010/main" val="1086517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0A289068-D47D-B140-8B3A-BE3611FB59D3}"/>
              </a:ext>
            </a:extLst>
          </p:cNvPr>
          <p:cNvSpPr>
            <a:spLocks noGrp="1" noRot="1" noChangeAspect="1" noChangeArrowheads="1" noTextEdit="1"/>
          </p:cNvSpPr>
          <p:nvPr>
            <p:ph type="sldImg"/>
          </p:nvPr>
        </p:nvSpPr>
        <p:spPr>
          <a:ln/>
        </p:spPr>
      </p:sp>
      <p:sp>
        <p:nvSpPr>
          <p:cNvPr id="120834" name="Notes Placeholder 2">
            <a:extLst>
              <a:ext uri="{FF2B5EF4-FFF2-40B4-BE49-F238E27FC236}">
                <a16:creationId xmlns:a16="http://schemas.microsoft.com/office/drawing/2014/main" id="{E53D358F-3AE8-0E43-A7E5-9FF261EB0A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0835" name="Slide Number Placeholder 3">
            <a:extLst>
              <a:ext uri="{FF2B5EF4-FFF2-40B4-BE49-F238E27FC236}">
                <a16:creationId xmlns:a16="http://schemas.microsoft.com/office/drawing/2014/main" id="{25C8D35B-7CDA-6C41-AE8E-93FAD83893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253DE9C9-2F43-F246-8151-0A6E2D8838D3}" type="slidenum">
              <a:rPr lang="en-US" altLang="en-US" sz="1200" smtClean="0">
                <a:latin typeface="Times New Roman" panose="02020603050405020304" pitchFamily="18" charset="0"/>
              </a:rPr>
              <a:pPr/>
              <a:t>51</a:t>
            </a:fld>
            <a:endParaRPr lang="en-US" altLang="en-US" sz="12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FFA666DD-26E2-C04E-AF80-CB9636CC93B6}"/>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6A4217C6-2C49-3847-904B-12D4C3F79C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a:t>The Surgical Care and Outcomes Assessment Program is a Wash- ington State quality improvement benchmarking-based initiative. We evalu- ated the relationship of perioperative hyperglycemia (&gt;180 mg/dL) and insulin administration on mortality, reoperative interventions, and infections for pa- tients undergoing elective colorectal and bariatric surgery at 47 participating hospitals between fourth quarter of 2005 and fourth quarter of 2010. </a:t>
            </a:r>
            <a:r>
              <a:rPr lang="en-US" altLang="en-US" b="1"/>
              <a:t>Results: </a:t>
            </a:r>
            <a:r>
              <a:rPr lang="en-US" altLang="en-US"/>
              <a:t>Of the 11,633 patients (55.4 ± 15.3 years; 65.7% women) with a serum glucose determination on the day of surgery, postoperative day 1, or postoperative day 2, 29.1% of patients were hyperglycemic. After controlling for clinical factors, those with hyperglycemia had a significantly increased risk of infection [odds ratio (OR) 2.0; 95% confidence interval (CI), 1.63–2.44], reoperative interventions (OR, 1.8; 95% CI, 1.41–2.3), and death (OR, 2.71; 95% CI, 1.72–4.28). Increased risk of poor outcomes was observed both for patients with and without diabetes. Those with hyperglycemia on the day of surgery who received insulin had no significant increase in infections (OR, 1.01; 95% CI, 0.72–1.42), reoperative interventions (OR, 1.29; 95% CI, 0.89– 1.89), or deaths (OR, 1.21; 95% CI, 0.61–2.42). A dose-effect relationship was found between the effectiveness of insulin-related glucose control (worst 180–250 mg/dL, best &lt;130 mg/dL) and adverse outcomes. </a:t>
            </a:r>
          </a:p>
          <a:p>
            <a:pPr>
              <a:lnSpc>
                <a:spcPct val="90000"/>
              </a:lnSpc>
            </a:pPr>
            <a:r>
              <a:rPr lang="en-US" altLang="en-US" b="1"/>
              <a:t>Conclusions: </a:t>
            </a:r>
            <a:r>
              <a:rPr lang="en-US" altLang="en-US"/>
              <a:t>Perioperative hyperglycemia was associated with adverse out- comes in general surgery patients with and without diabetes. However, patients with hyperglycemia who received insulin were at no greater risk than those with normal blood glucoses. Perioperative glucose evaluation and insulin ad- ministration in patients with hyperglycemia are important quality targets. </a:t>
            </a:r>
          </a:p>
          <a:p>
            <a:pPr>
              <a:lnSpc>
                <a:spcPct val="90000"/>
              </a:lnSpc>
            </a:pPr>
            <a:endParaRPr lang="en-US" altLang="en-US"/>
          </a:p>
        </p:txBody>
      </p:sp>
      <p:sp>
        <p:nvSpPr>
          <p:cNvPr id="29699" name="Slide Number Placeholder 3">
            <a:extLst>
              <a:ext uri="{FF2B5EF4-FFF2-40B4-BE49-F238E27FC236}">
                <a16:creationId xmlns:a16="http://schemas.microsoft.com/office/drawing/2014/main" id="{5D10FE91-462C-D348-948A-2CD8C6972A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D2CC9D25-A07F-DA4E-86C5-98E0EA651029}" type="slidenum">
              <a:rPr lang="en-US" altLang="en-US" sz="1200" smtClean="0">
                <a:latin typeface="Times New Roman" panose="02020603050405020304" pitchFamily="18" charset="0"/>
              </a:rPr>
              <a:pPr/>
              <a:t>5</a:t>
            </a:fld>
            <a:endParaRPr lang="en-US"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15920B60-6073-D144-AA18-365A2F2C3571}"/>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4C51EDBB-A748-0F4B-B965-CE679C3B4C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843" name="Slide Number Placeholder 3">
            <a:extLst>
              <a:ext uri="{FF2B5EF4-FFF2-40B4-BE49-F238E27FC236}">
                <a16:creationId xmlns:a16="http://schemas.microsoft.com/office/drawing/2014/main" id="{FA238601-4FAC-6041-9F99-D0E2FBFC74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67B8D93C-5653-2B4E-AFF6-1ADCEF129541}" type="slidenum">
              <a:rPr lang="en-US" altLang="en-US" sz="1200" smtClean="0">
                <a:latin typeface="Times New Roman" panose="02020603050405020304" pitchFamily="18" charset="0"/>
              </a:rPr>
              <a:pPr/>
              <a:t>7</a:t>
            </a:fld>
            <a:endParaRPr lang="en-US" altLang="en-US" sz="120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A48CDD3B-F25A-9743-96F3-0F4CD73F3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A998D775-7F89-FC43-B171-CE913B6272A2}" type="slidenum">
              <a:rPr lang="en-US" altLang="en-US" sz="1200" smtClean="0">
                <a:latin typeface="Times New Roman" panose="02020603050405020304" pitchFamily="18" charset="0"/>
              </a:rPr>
              <a:pPr/>
              <a:t>8</a:t>
            </a:fld>
            <a:endParaRPr lang="en-US" altLang="en-US" sz="1200">
              <a:latin typeface="Times New Roman" panose="02020603050405020304" pitchFamily="18" charset="0"/>
            </a:endParaRPr>
          </a:p>
        </p:txBody>
      </p:sp>
      <p:sp>
        <p:nvSpPr>
          <p:cNvPr id="44034" name="Rectangle 2">
            <a:extLst>
              <a:ext uri="{FF2B5EF4-FFF2-40B4-BE49-F238E27FC236}">
                <a16:creationId xmlns:a16="http://schemas.microsoft.com/office/drawing/2014/main" id="{A022E82A-3D4F-6D48-ACBB-5DD44E901B11}"/>
              </a:ext>
            </a:extLst>
          </p:cNvPr>
          <p:cNvSpPr>
            <a:spLocks noGrp="1" noRot="1" noChangeAspect="1" noChangeArrowheads="1" noTextEdit="1"/>
          </p:cNvSpPr>
          <p:nvPr>
            <p:ph type="sldImg"/>
          </p:nvPr>
        </p:nvSpPr>
        <p:spPr>
          <a:xfrm>
            <a:off x="-207963" y="492125"/>
            <a:ext cx="7000876" cy="3938588"/>
          </a:xfrm>
          <a:ln/>
        </p:spPr>
      </p:sp>
      <p:sp>
        <p:nvSpPr>
          <p:cNvPr id="44035" name="Rectangle 3">
            <a:extLst>
              <a:ext uri="{FF2B5EF4-FFF2-40B4-BE49-F238E27FC236}">
                <a16:creationId xmlns:a16="http://schemas.microsoft.com/office/drawing/2014/main" id="{B3B51F62-E670-3049-BA11-E8FE131D1AFD}"/>
              </a:ext>
            </a:extLst>
          </p:cNvPr>
          <p:cNvSpPr>
            <a:spLocks noGrp="1" noChangeArrowheads="1"/>
          </p:cNvSpPr>
          <p:nvPr>
            <p:ph type="body" idx="1"/>
          </p:nvPr>
        </p:nvSpPr>
        <p:spPr>
          <a:xfrm>
            <a:off x="533400" y="4572000"/>
            <a:ext cx="5384800" cy="388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p>
            <a:pPr eaLnBrk="1" hangingPunct="1"/>
            <a:r>
              <a:rPr lang="en-US" altLang="en-US" b="1"/>
              <a:t>Key Point: Patients randomized to </a:t>
            </a:r>
            <a:r>
              <a:rPr lang="en-GB" altLang="en-US" b="1"/>
              <a:t>basal-bolus therapy achieved better glycemic control compared with those receiving sliding-scale insulin delivery in a hospitalized, non–ICU setting.</a:t>
            </a:r>
            <a:endParaRPr lang="en-GB" altLang="en-US" b="1" baseline="30000"/>
          </a:p>
          <a:p>
            <a:pPr eaLnBrk="1" hangingPunct="1"/>
            <a:r>
              <a:rPr lang="en-US" altLang="en-US"/>
              <a:t>This multicenter, prospective, open-label, randomized study enrolled 130 nonsurgical, insulin-naïve patients with a known history of diabetes for &gt;3 months, admitted to medical general services with a blood glucose level between 140 and 400 mg/dL. Patients were randomly assigned to receive either sliding-scale regular insulin (SSRI; n=65) 4 times daily or a basal-bolus regimen with insulins glargine and glulisine (n=65). The goal of insulin therapy was to maintain fasting and premeal blood glucose levels &lt;140 mg/dL while avoiding hypoglycemia.</a:t>
            </a:r>
          </a:p>
          <a:p>
            <a:pPr eaLnBrk="1" hangingPunct="1"/>
            <a:r>
              <a:rPr lang="en-GB" altLang="en-US"/>
              <a:t>Compared with the basal-bolus group, patients who received sliding-scale insulin delivery had higher mean fasting glucose (165 </a:t>
            </a:r>
            <a:r>
              <a:rPr lang="en-US" altLang="en-US"/>
              <a:t>±</a:t>
            </a:r>
            <a:r>
              <a:rPr lang="en-GB" altLang="en-US"/>
              <a:t> 41 vs 147 </a:t>
            </a:r>
            <a:r>
              <a:rPr lang="en-US" altLang="en-US"/>
              <a:t>±</a:t>
            </a:r>
            <a:r>
              <a:rPr lang="en-GB" altLang="en-US"/>
              <a:t> 36 mg/dL, respectively, </a:t>
            </a:r>
            <a:r>
              <a:rPr lang="en-GB" altLang="en-US" i="1"/>
              <a:t>P</a:t>
            </a:r>
            <a:r>
              <a:rPr lang="en-US" altLang="en-US"/>
              <a:t>&lt;</a:t>
            </a:r>
            <a:r>
              <a:rPr lang="en-GB" altLang="en-US"/>
              <a:t>.01), mean random glucose (189 </a:t>
            </a:r>
            <a:r>
              <a:rPr lang="en-US" altLang="en-US"/>
              <a:t>±</a:t>
            </a:r>
            <a:r>
              <a:rPr lang="en-GB" altLang="en-US"/>
              <a:t> 42 vs 164 </a:t>
            </a:r>
            <a:r>
              <a:rPr lang="en-US" altLang="en-US"/>
              <a:t>±</a:t>
            </a:r>
            <a:r>
              <a:rPr lang="en-GB" altLang="en-US"/>
              <a:t> 35 mg/dL, respectively, </a:t>
            </a:r>
            <a:r>
              <a:rPr lang="en-GB" altLang="en-US" i="1"/>
              <a:t>P</a:t>
            </a:r>
            <a:r>
              <a:rPr lang="en-US" altLang="en-US"/>
              <a:t>&lt;</a:t>
            </a:r>
            <a:r>
              <a:rPr lang="en-GB" altLang="en-US"/>
              <a:t>.001), and mean glucose (193 </a:t>
            </a:r>
            <a:r>
              <a:rPr lang="en-US" altLang="en-US"/>
              <a:t>±</a:t>
            </a:r>
            <a:r>
              <a:rPr lang="en-GB" altLang="en-US"/>
              <a:t> 54 vs 166 </a:t>
            </a:r>
            <a:r>
              <a:rPr lang="en-US" altLang="en-US"/>
              <a:t>±</a:t>
            </a:r>
            <a:r>
              <a:rPr lang="en-GB" altLang="en-US"/>
              <a:t> 32 mg/dL, respectively, </a:t>
            </a:r>
            <a:r>
              <a:rPr lang="en-GB" altLang="en-US" i="1"/>
              <a:t>P</a:t>
            </a:r>
            <a:r>
              <a:rPr lang="en-US" altLang="en-US"/>
              <a:t>&lt;</a:t>
            </a:r>
            <a:r>
              <a:rPr lang="en-GB" altLang="en-US"/>
              <a:t>.001) during the hospital stay.</a:t>
            </a:r>
          </a:p>
          <a:p>
            <a:pPr eaLnBrk="1" hangingPunct="1"/>
            <a:r>
              <a:rPr lang="en-GB" altLang="en-US"/>
              <a:t>The overall BG difference between treatment groups was 27 mg/dL (</a:t>
            </a:r>
            <a:r>
              <a:rPr lang="en-GB" altLang="en-US" i="1"/>
              <a:t>P</a:t>
            </a:r>
            <a:r>
              <a:rPr lang="en-US" altLang="en-US"/>
              <a:t>&lt;</a:t>
            </a:r>
            <a:r>
              <a:rPr lang="en-GB" altLang="en-US"/>
              <a:t>.01), with a mean daily BG difference ranging from 23 to 58 mg/dL during days 2 through 6 of therapy (</a:t>
            </a:r>
            <a:r>
              <a:rPr lang="en-GB" altLang="en-US" i="1"/>
              <a:t>P</a:t>
            </a:r>
            <a:r>
              <a:rPr lang="en-US" altLang="en-US"/>
              <a:t>&lt;</a:t>
            </a:r>
            <a:r>
              <a:rPr lang="en-GB" altLang="en-US"/>
              <a:t>.01).</a:t>
            </a:r>
            <a:endParaRPr lang="en-US" altLang="en-US"/>
          </a:p>
        </p:txBody>
      </p:sp>
      <p:sp>
        <p:nvSpPr>
          <p:cNvPr id="44036" name="Text Box 4">
            <a:extLst>
              <a:ext uri="{FF2B5EF4-FFF2-40B4-BE49-F238E27FC236}">
                <a16:creationId xmlns:a16="http://schemas.microsoft.com/office/drawing/2014/main" id="{9BE939C8-3B19-8A4B-81F7-07E13E588159}"/>
              </a:ext>
            </a:extLst>
          </p:cNvPr>
          <p:cNvSpPr txBox="1">
            <a:spLocks noChangeArrowheads="1"/>
          </p:cNvSpPr>
          <p:nvPr/>
        </p:nvSpPr>
        <p:spPr bwMode="auto">
          <a:xfrm>
            <a:off x="731838" y="8366125"/>
            <a:ext cx="5267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76" tIns="45255" rIns="86476" bIns="45255" anchor="b"/>
          <a:lstStyle>
            <a:lvl1pPr marL="161925" indent="-161925" defTabSz="906463">
              <a:defRPr sz="1400">
                <a:solidFill>
                  <a:schemeClr val="tx1"/>
                </a:solidFill>
                <a:latin typeface="Tahoma" panose="020B0604030504040204" pitchFamily="34" charset="0"/>
                <a:ea typeface="MS PGothic" panose="020B0600070205080204" pitchFamily="34" charset="-128"/>
              </a:defRPr>
            </a:lvl1pPr>
            <a:lvl2pPr marL="742950" indent="-285750" defTabSz="906463">
              <a:defRPr sz="1400">
                <a:solidFill>
                  <a:schemeClr val="tx1"/>
                </a:solidFill>
                <a:latin typeface="Tahoma" panose="020B0604030504040204" pitchFamily="34" charset="0"/>
                <a:ea typeface="MS PGothic" panose="020B0600070205080204" pitchFamily="34" charset="-128"/>
              </a:defRPr>
            </a:lvl2pPr>
            <a:lvl3pPr marL="1143000" indent="-228600" defTabSz="906463">
              <a:defRPr sz="1400">
                <a:solidFill>
                  <a:schemeClr val="tx1"/>
                </a:solidFill>
                <a:latin typeface="Tahoma" panose="020B0604030504040204" pitchFamily="34" charset="0"/>
                <a:ea typeface="MS PGothic" panose="020B0600070205080204" pitchFamily="34" charset="-128"/>
              </a:defRPr>
            </a:lvl3pPr>
            <a:lvl4pPr marL="1600200" indent="-228600" defTabSz="906463">
              <a:defRPr sz="1400">
                <a:solidFill>
                  <a:schemeClr val="tx1"/>
                </a:solidFill>
                <a:latin typeface="Tahoma" panose="020B0604030504040204" pitchFamily="34" charset="0"/>
                <a:ea typeface="MS PGothic" panose="020B0600070205080204" pitchFamily="34" charset="-128"/>
              </a:defRPr>
            </a:lvl4pPr>
            <a:lvl5pPr marL="2057400" indent="-228600" defTabSz="906463">
              <a:defRPr sz="1400">
                <a:solidFill>
                  <a:schemeClr val="tx1"/>
                </a:solidFill>
                <a:latin typeface="Tahoma" panose="020B0604030504040204" pitchFamily="34" charset="0"/>
                <a:ea typeface="MS PGothic" panose="020B0600070205080204" pitchFamily="34" charset="-128"/>
              </a:defRPr>
            </a:lvl5pPr>
            <a:lvl6pPr marL="2514600" indent="-228600" defTabSz="906463"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defTabSz="906463"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defTabSz="906463"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defTabSz="906463"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pPr eaLnBrk="1" hangingPunct="1">
              <a:spcBef>
                <a:spcPct val="20000"/>
              </a:spcBef>
              <a:spcAft>
                <a:spcPct val="20000"/>
              </a:spcAft>
            </a:pPr>
            <a:endParaRPr lang="en-US" altLang="en-US" sz="800" noProof="1"/>
          </a:p>
        </p:txBody>
      </p:sp>
      <p:sp>
        <p:nvSpPr>
          <p:cNvPr id="44037" name="Rectangle 5">
            <a:extLst>
              <a:ext uri="{FF2B5EF4-FFF2-40B4-BE49-F238E27FC236}">
                <a16:creationId xmlns:a16="http://schemas.microsoft.com/office/drawing/2014/main" id="{BC82F609-BBBB-4C42-B149-9815B6C98B5B}"/>
              </a:ext>
            </a:extLst>
          </p:cNvPr>
          <p:cNvSpPr>
            <a:spLocks noChangeArrowheads="1"/>
          </p:cNvSpPr>
          <p:nvPr/>
        </p:nvSpPr>
        <p:spPr bwMode="auto">
          <a:xfrm>
            <a:off x="590550" y="8093075"/>
            <a:ext cx="52514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824" rIns="0" bIns="45824" anchor="b">
            <a:spAutoFit/>
          </a:bodyPr>
          <a:lstStyle>
            <a:lvl1pPr defTabSz="915988">
              <a:defRPr sz="1400">
                <a:solidFill>
                  <a:schemeClr val="tx1"/>
                </a:solidFill>
                <a:latin typeface="Tahoma" panose="020B0604030504040204" pitchFamily="34" charset="0"/>
                <a:ea typeface="MS PGothic" panose="020B0600070205080204" pitchFamily="34" charset="-128"/>
              </a:defRPr>
            </a:lvl1pPr>
            <a:lvl2pPr marL="742950" indent="-285750" defTabSz="915988">
              <a:defRPr sz="1400">
                <a:solidFill>
                  <a:schemeClr val="tx1"/>
                </a:solidFill>
                <a:latin typeface="Tahoma" panose="020B0604030504040204" pitchFamily="34" charset="0"/>
                <a:ea typeface="MS PGothic" panose="020B0600070205080204" pitchFamily="34" charset="-128"/>
              </a:defRPr>
            </a:lvl2pPr>
            <a:lvl3pPr marL="1143000" indent="-228600" defTabSz="915988">
              <a:defRPr sz="1400">
                <a:solidFill>
                  <a:schemeClr val="tx1"/>
                </a:solidFill>
                <a:latin typeface="Tahoma" panose="020B0604030504040204" pitchFamily="34" charset="0"/>
                <a:ea typeface="MS PGothic" panose="020B0600070205080204" pitchFamily="34" charset="-128"/>
              </a:defRPr>
            </a:lvl3pPr>
            <a:lvl4pPr marL="1600200" indent="-228600" defTabSz="915988">
              <a:defRPr sz="1400">
                <a:solidFill>
                  <a:schemeClr val="tx1"/>
                </a:solidFill>
                <a:latin typeface="Tahoma" panose="020B0604030504040204" pitchFamily="34" charset="0"/>
                <a:ea typeface="MS PGothic" panose="020B0600070205080204" pitchFamily="34" charset="-128"/>
              </a:defRPr>
            </a:lvl4pPr>
            <a:lvl5pPr marL="2057400" indent="-228600" defTabSz="915988">
              <a:defRPr sz="1400">
                <a:solidFill>
                  <a:schemeClr val="tx1"/>
                </a:solidFill>
                <a:latin typeface="Tahoma" panose="020B0604030504040204" pitchFamily="34" charset="0"/>
                <a:ea typeface="MS PGothic" panose="020B0600070205080204" pitchFamily="34" charset="-128"/>
              </a:defRPr>
            </a:lvl5pPr>
            <a:lvl6pPr marL="2514600" indent="-228600" defTabSz="915988"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defTabSz="915988"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defTabSz="915988"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defTabSz="915988"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pPr eaLnBrk="1" hangingPunct="1">
              <a:spcBef>
                <a:spcPct val="50000"/>
              </a:spcBef>
            </a:pPr>
            <a:r>
              <a:rPr lang="en-US" altLang="en-US" sz="900"/>
              <a:t>Umpierrez GE, Smiley D, Zisman A, et al. Randomized study of basal-bolus insulin therapy in the inpatient management of patients with type 2 diabetes (RABBIT 2 trial). </a:t>
            </a:r>
            <a:r>
              <a:rPr lang="en-US" altLang="en-US" sz="900" i="1"/>
              <a:t>Diabetes Care. </a:t>
            </a:r>
            <a:r>
              <a:rPr lang="en-US" altLang="en-US" sz="900"/>
              <a:t>2007;30(9):2181-2186.</a:t>
            </a:r>
            <a:endParaRPr lang="da-DK" altLang="en-US"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1A53DFC5-4512-B044-9FF1-EA578B778C61}"/>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034052C3-247E-CA45-B40C-E0B810BE37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1" name="Slide Number Placeholder 3">
            <a:extLst>
              <a:ext uri="{FF2B5EF4-FFF2-40B4-BE49-F238E27FC236}">
                <a16:creationId xmlns:a16="http://schemas.microsoft.com/office/drawing/2014/main" id="{967A8B7A-96CC-0749-AFD6-0CF9D2B7CF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5FD8D32B-85F3-B043-9CAF-4A39EFB6EE86}" type="slidenum">
              <a:rPr lang="en-US" altLang="en-US" sz="1200" smtClean="0">
                <a:latin typeface="Times New Roman" panose="02020603050405020304" pitchFamily="18" charset="0"/>
              </a:rPr>
              <a:pPr/>
              <a:t>10</a:t>
            </a:fld>
            <a:endParaRPr lang="en-US" altLang="en-US" sz="120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Marcador de imagen de diapositiva">
            <a:extLst>
              <a:ext uri="{FF2B5EF4-FFF2-40B4-BE49-F238E27FC236}">
                <a16:creationId xmlns:a16="http://schemas.microsoft.com/office/drawing/2014/main" id="{0A95E770-6D51-984C-8AB9-D6A5C226A5B8}"/>
              </a:ext>
            </a:extLst>
          </p:cNvPr>
          <p:cNvSpPr>
            <a:spLocks noGrp="1" noRot="1" noChangeAspect="1" noChangeArrowheads="1" noTextEdit="1"/>
          </p:cNvSpPr>
          <p:nvPr>
            <p:ph type="sldImg"/>
          </p:nvPr>
        </p:nvSpPr>
        <p:spPr>
          <a:xfrm>
            <a:off x="246063" y="685800"/>
            <a:ext cx="6365875" cy="3429000"/>
          </a:xfrm>
          <a:ln/>
        </p:spPr>
      </p:sp>
      <p:sp>
        <p:nvSpPr>
          <p:cNvPr id="52226" name="2 Marcador de notas">
            <a:extLst>
              <a:ext uri="{FF2B5EF4-FFF2-40B4-BE49-F238E27FC236}">
                <a16:creationId xmlns:a16="http://schemas.microsoft.com/office/drawing/2014/main" id="{7A8C110E-11EB-3E40-A0B8-1F943B92D2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PY" altLang="en-US"/>
              <a:t>Algo claro es que el esquema basal-bolos funciona. El comportamiento de la medianas es similar y probablemente no hayan diferencias demostrables estadísticamente entre los 2 brazos de intervención</a:t>
            </a:r>
          </a:p>
        </p:txBody>
      </p:sp>
      <p:sp>
        <p:nvSpPr>
          <p:cNvPr id="52227" name="3 Marcador de número de diapositiva">
            <a:extLst>
              <a:ext uri="{FF2B5EF4-FFF2-40B4-BE49-F238E27FC236}">
                <a16:creationId xmlns:a16="http://schemas.microsoft.com/office/drawing/2014/main" id="{831EBACE-8E03-2B42-9C94-4FDBF945FC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6B163219-9C92-8046-A440-9E04FBD3D022}" type="slidenum">
              <a:rPr lang="es-PY" altLang="en-US" sz="1200" smtClean="0">
                <a:latin typeface="Times New Roman" panose="02020603050405020304" pitchFamily="18" charset="0"/>
              </a:rPr>
              <a:pPr/>
              <a:t>11</a:t>
            </a:fld>
            <a:endParaRPr lang="es-PY" altLang="en-US" sz="1200">
              <a:latin typeface="Times New Roman" panose="02020603050405020304" pitchFamily="18" charset="0"/>
            </a:endParaRPr>
          </a:p>
        </p:txBody>
      </p:sp>
    </p:spTree>
    <p:extLst>
      <p:ext uri="{BB962C8B-B14F-4D97-AF65-F5344CB8AC3E}">
        <p14:creationId xmlns:p14="http://schemas.microsoft.com/office/powerpoint/2010/main" val="248600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8B36F1BE-6ADF-EB43-9DF1-4CD8C5E03B50}"/>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5474108D-D0BF-E245-B9B8-14D3974654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RTC conducted in Spain (Asturias) to determine the safety and efficacy of premixed insulin (human 70/30) in general medicine and surgery patients.</a:t>
            </a:r>
          </a:p>
        </p:txBody>
      </p:sp>
      <p:sp>
        <p:nvSpPr>
          <p:cNvPr id="61443" name="Slide Number Placeholder 3">
            <a:extLst>
              <a:ext uri="{FF2B5EF4-FFF2-40B4-BE49-F238E27FC236}">
                <a16:creationId xmlns:a16="http://schemas.microsoft.com/office/drawing/2014/main" id="{6151A56D-E09D-6F4E-9CC4-664C49080D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71C14612-EFC0-E849-9E56-930255844B66}" type="slidenum">
              <a:rPr lang="en-US" altLang="en-US" sz="1200" smtClean="0">
                <a:latin typeface="Times New Roman" panose="02020603050405020304" pitchFamily="18" charset="0"/>
              </a:rPr>
              <a:pPr/>
              <a:t>12</a:t>
            </a:fld>
            <a:endParaRPr lang="en-US" altLang="en-US"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E9879C13-E09B-DC41-81FC-1487E51A510C}"/>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5B3CCAF5-D078-C549-A5F7-6F1CDCEC53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7" name="Slide Number Placeholder 3">
            <a:extLst>
              <a:ext uri="{FF2B5EF4-FFF2-40B4-BE49-F238E27FC236}">
                <a16:creationId xmlns:a16="http://schemas.microsoft.com/office/drawing/2014/main" id="{3890229D-F322-7042-A181-13CF759959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ahoma" panose="020B0604030504040204" pitchFamily="34" charset="0"/>
                <a:ea typeface="MS PGothic" panose="020B0600070205080204" pitchFamily="34" charset="-128"/>
              </a:defRPr>
            </a:lvl1pPr>
            <a:lvl2pPr marL="742950" indent="-285750">
              <a:defRPr sz="1400">
                <a:solidFill>
                  <a:schemeClr val="tx1"/>
                </a:solidFill>
                <a:latin typeface="Tahoma" panose="020B0604030504040204" pitchFamily="34" charset="0"/>
                <a:ea typeface="MS PGothic" panose="020B0600070205080204" pitchFamily="34" charset="-128"/>
              </a:defRPr>
            </a:lvl2pPr>
            <a:lvl3pPr marL="1143000" indent="-228600">
              <a:defRPr sz="1400">
                <a:solidFill>
                  <a:schemeClr val="tx1"/>
                </a:solidFill>
                <a:latin typeface="Tahoma" panose="020B0604030504040204" pitchFamily="34" charset="0"/>
                <a:ea typeface="MS PGothic" panose="020B0600070205080204" pitchFamily="34" charset="-128"/>
              </a:defRPr>
            </a:lvl3pPr>
            <a:lvl4pPr marL="1600200" indent="-228600">
              <a:defRPr sz="1400">
                <a:solidFill>
                  <a:schemeClr val="tx1"/>
                </a:solidFill>
                <a:latin typeface="Tahoma" panose="020B0604030504040204" pitchFamily="34" charset="0"/>
                <a:ea typeface="MS PGothic" panose="020B0600070205080204" pitchFamily="34" charset="-128"/>
              </a:defRPr>
            </a:lvl4pPr>
            <a:lvl5pPr marL="2057400" indent="-228600">
              <a:defRPr sz="1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MS PGothic" panose="020B0600070205080204" pitchFamily="34" charset="-128"/>
              </a:defRPr>
            </a:lvl9pPr>
          </a:lstStyle>
          <a:p>
            <a:fld id="{479A90B8-94CE-FA47-A6C0-012C6B857F4D}" type="slidenum">
              <a:rPr lang="en-US" altLang="en-US" sz="1200" smtClean="0">
                <a:latin typeface="Times New Roman" panose="02020603050405020304" pitchFamily="18" charset="0"/>
              </a:rPr>
              <a:pPr/>
              <a:t>15</a:t>
            </a:fld>
            <a:endParaRPr lang="en-US" altLang="en-US"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A54456-43D6-D24A-9246-7793274273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A2C8CD-62D8-AB4D-BEF8-8763EEC8D0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7A3EE6-1B90-DF45-B964-A6DAE355B2B5}"/>
              </a:ext>
            </a:extLst>
          </p:cNvPr>
          <p:cNvSpPr>
            <a:spLocks noGrp="1" noChangeArrowheads="1"/>
          </p:cNvSpPr>
          <p:nvPr>
            <p:ph type="sldNum" sz="quarter" idx="12"/>
          </p:nvPr>
        </p:nvSpPr>
        <p:spPr>
          <a:ln/>
        </p:spPr>
        <p:txBody>
          <a:bodyPr/>
          <a:lstStyle>
            <a:lvl1pPr>
              <a:defRPr/>
            </a:lvl1pPr>
          </a:lstStyle>
          <a:p>
            <a:pPr>
              <a:defRPr/>
            </a:pPr>
            <a:fld id="{4C6A8CEF-759D-9A4D-8295-700DAC07EEED}" type="slidenum">
              <a:rPr lang="en-US" altLang="en-US"/>
              <a:pPr>
                <a:defRPr/>
              </a:pPr>
              <a:t>‹#›</a:t>
            </a:fld>
            <a:endParaRPr lang="en-US" altLang="en-US"/>
          </a:p>
        </p:txBody>
      </p:sp>
    </p:spTree>
    <p:extLst>
      <p:ext uri="{BB962C8B-B14F-4D97-AF65-F5344CB8AC3E}">
        <p14:creationId xmlns:p14="http://schemas.microsoft.com/office/powerpoint/2010/main" val="98616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FCBC81-99C5-724B-8661-FD7796611D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A7BED4-9821-A445-A596-719C1D9F6E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B9D195-FCAB-A240-9196-556CDCDD39E7}"/>
              </a:ext>
            </a:extLst>
          </p:cNvPr>
          <p:cNvSpPr>
            <a:spLocks noGrp="1" noChangeArrowheads="1"/>
          </p:cNvSpPr>
          <p:nvPr>
            <p:ph type="sldNum" sz="quarter" idx="12"/>
          </p:nvPr>
        </p:nvSpPr>
        <p:spPr>
          <a:ln/>
        </p:spPr>
        <p:txBody>
          <a:bodyPr/>
          <a:lstStyle>
            <a:lvl1pPr>
              <a:defRPr/>
            </a:lvl1pPr>
          </a:lstStyle>
          <a:p>
            <a:pPr>
              <a:defRPr/>
            </a:pPr>
            <a:fld id="{8FD620F5-E08C-8B4D-8B8B-E623F36D4065}" type="slidenum">
              <a:rPr lang="en-US" altLang="en-US"/>
              <a:pPr>
                <a:defRPr/>
              </a:pPr>
              <a:t>‹#›</a:t>
            </a:fld>
            <a:endParaRPr lang="en-US" altLang="en-US"/>
          </a:p>
        </p:txBody>
      </p:sp>
    </p:spTree>
    <p:extLst>
      <p:ext uri="{BB962C8B-B14F-4D97-AF65-F5344CB8AC3E}">
        <p14:creationId xmlns:p14="http://schemas.microsoft.com/office/powerpoint/2010/main" val="6464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A0F79C-DC14-BC4A-A4A8-5443FED4F5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56BA4B-6BC8-3F46-BDE1-1F89D1968A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1EC81B-0E1D-7247-A4B8-C07EBCCFD8B8}"/>
              </a:ext>
            </a:extLst>
          </p:cNvPr>
          <p:cNvSpPr>
            <a:spLocks noGrp="1" noChangeArrowheads="1"/>
          </p:cNvSpPr>
          <p:nvPr>
            <p:ph type="sldNum" sz="quarter" idx="12"/>
          </p:nvPr>
        </p:nvSpPr>
        <p:spPr>
          <a:ln/>
        </p:spPr>
        <p:txBody>
          <a:bodyPr/>
          <a:lstStyle>
            <a:lvl1pPr>
              <a:defRPr/>
            </a:lvl1pPr>
          </a:lstStyle>
          <a:p>
            <a:pPr>
              <a:defRPr/>
            </a:pPr>
            <a:fld id="{653B2305-B53C-FE41-AAC4-DF1C443E6977}" type="slidenum">
              <a:rPr lang="en-US" altLang="en-US"/>
              <a:pPr>
                <a:defRPr/>
              </a:pPr>
              <a:t>‹#›</a:t>
            </a:fld>
            <a:endParaRPr lang="en-US" altLang="en-US"/>
          </a:p>
        </p:txBody>
      </p:sp>
    </p:spTree>
    <p:extLst>
      <p:ext uri="{BB962C8B-B14F-4D97-AF65-F5344CB8AC3E}">
        <p14:creationId xmlns:p14="http://schemas.microsoft.com/office/powerpoint/2010/main" val="3311046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pPr lvl="0"/>
            <a:endParaRPr lang="en-US" noProof="0"/>
          </a:p>
        </p:txBody>
      </p:sp>
      <p:sp>
        <p:nvSpPr>
          <p:cNvPr id="4" name="Rectangle 4">
            <a:extLst>
              <a:ext uri="{FF2B5EF4-FFF2-40B4-BE49-F238E27FC236}">
                <a16:creationId xmlns:a16="http://schemas.microsoft.com/office/drawing/2014/main" id="{1B183E10-D4DC-5E41-A3C7-A390219FD5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B0E4A7-7F8A-304F-8816-33EE902D56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A57206-D77B-6F48-9BE8-E8D5B8FD7E12}"/>
              </a:ext>
            </a:extLst>
          </p:cNvPr>
          <p:cNvSpPr>
            <a:spLocks noGrp="1" noChangeArrowheads="1"/>
          </p:cNvSpPr>
          <p:nvPr>
            <p:ph type="sldNum" sz="quarter" idx="12"/>
          </p:nvPr>
        </p:nvSpPr>
        <p:spPr>
          <a:ln/>
        </p:spPr>
        <p:txBody>
          <a:bodyPr/>
          <a:lstStyle>
            <a:lvl1pPr>
              <a:defRPr/>
            </a:lvl1pPr>
          </a:lstStyle>
          <a:p>
            <a:pPr>
              <a:defRPr/>
            </a:pPr>
            <a:fld id="{486B94F0-BC98-D64A-AC40-84664CCC013C}" type="slidenum">
              <a:rPr lang="en-US" altLang="en-US"/>
              <a:pPr>
                <a:defRPr/>
              </a:pPr>
              <a:t>‹#›</a:t>
            </a:fld>
            <a:endParaRPr lang="en-US" altLang="en-US"/>
          </a:p>
        </p:txBody>
      </p:sp>
    </p:spTree>
    <p:extLst>
      <p:ext uri="{BB962C8B-B14F-4D97-AF65-F5344CB8AC3E}">
        <p14:creationId xmlns:p14="http://schemas.microsoft.com/office/powerpoint/2010/main" val="1881172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23D29F8-155B-1A4B-BE30-054EA4EEC0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B46FE6E-B133-FA41-A68B-FABD226B94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BA8518-6FCB-CD49-8F7E-DCCD9FC1F03B}"/>
              </a:ext>
            </a:extLst>
          </p:cNvPr>
          <p:cNvSpPr>
            <a:spLocks noGrp="1" noChangeArrowheads="1"/>
          </p:cNvSpPr>
          <p:nvPr>
            <p:ph type="sldNum" sz="quarter" idx="12"/>
          </p:nvPr>
        </p:nvSpPr>
        <p:spPr>
          <a:ln/>
        </p:spPr>
        <p:txBody>
          <a:bodyPr/>
          <a:lstStyle>
            <a:lvl1pPr>
              <a:defRPr/>
            </a:lvl1pPr>
          </a:lstStyle>
          <a:p>
            <a:pPr>
              <a:defRPr/>
            </a:pPr>
            <a:fld id="{990A65D6-ACFD-154D-816A-AC81201E4A90}" type="slidenum">
              <a:rPr lang="en-US" altLang="en-US"/>
              <a:pPr>
                <a:defRPr/>
              </a:pPr>
              <a:t>‹#›</a:t>
            </a:fld>
            <a:endParaRPr lang="en-US" altLang="en-US"/>
          </a:p>
        </p:txBody>
      </p:sp>
    </p:spTree>
    <p:extLst>
      <p:ext uri="{BB962C8B-B14F-4D97-AF65-F5344CB8AC3E}">
        <p14:creationId xmlns:p14="http://schemas.microsoft.com/office/powerpoint/2010/main" val="73433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2F9F44-DA46-574E-B885-5A176C81F7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EE62C5-D94E-4549-839B-2DE115D720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CE9030-DF9B-BD4F-80D0-B9E61523EFAD}"/>
              </a:ext>
            </a:extLst>
          </p:cNvPr>
          <p:cNvSpPr>
            <a:spLocks noGrp="1" noChangeArrowheads="1"/>
          </p:cNvSpPr>
          <p:nvPr>
            <p:ph type="sldNum" sz="quarter" idx="12"/>
          </p:nvPr>
        </p:nvSpPr>
        <p:spPr>
          <a:ln/>
        </p:spPr>
        <p:txBody>
          <a:bodyPr/>
          <a:lstStyle>
            <a:lvl1pPr>
              <a:defRPr/>
            </a:lvl1pPr>
          </a:lstStyle>
          <a:p>
            <a:pPr>
              <a:defRPr/>
            </a:pPr>
            <a:fld id="{DB04688A-3EA9-AC46-860F-63D276BCEBA7}" type="slidenum">
              <a:rPr lang="en-US" altLang="en-US"/>
              <a:pPr>
                <a:defRPr/>
              </a:pPr>
              <a:t>‹#›</a:t>
            </a:fld>
            <a:endParaRPr lang="en-US" altLang="en-US"/>
          </a:p>
        </p:txBody>
      </p:sp>
    </p:spTree>
    <p:extLst>
      <p:ext uri="{BB962C8B-B14F-4D97-AF65-F5344CB8AC3E}">
        <p14:creationId xmlns:p14="http://schemas.microsoft.com/office/powerpoint/2010/main" val="348868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0A86C7-A4A9-EF4C-BB40-81D4F1A4E5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836BFE-E052-D544-8B3F-A35ABC2462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E15272-81FD-2B40-9DA9-612603B40048}"/>
              </a:ext>
            </a:extLst>
          </p:cNvPr>
          <p:cNvSpPr>
            <a:spLocks noGrp="1" noChangeArrowheads="1"/>
          </p:cNvSpPr>
          <p:nvPr>
            <p:ph type="sldNum" sz="quarter" idx="12"/>
          </p:nvPr>
        </p:nvSpPr>
        <p:spPr>
          <a:ln/>
        </p:spPr>
        <p:txBody>
          <a:bodyPr/>
          <a:lstStyle>
            <a:lvl1pPr>
              <a:defRPr/>
            </a:lvl1pPr>
          </a:lstStyle>
          <a:p>
            <a:pPr>
              <a:defRPr/>
            </a:pPr>
            <a:fld id="{868C28E9-D9FE-C447-86D4-B3256186BE49}" type="slidenum">
              <a:rPr lang="en-US" altLang="en-US"/>
              <a:pPr>
                <a:defRPr/>
              </a:pPr>
              <a:t>‹#›</a:t>
            </a:fld>
            <a:endParaRPr lang="en-US" altLang="en-US"/>
          </a:p>
        </p:txBody>
      </p:sp>
    </p:spTree>
    <p:extLst>
      <p:ext uri="{BB962C8B-B14F-4D97-AF65-F5344CB8AC3E}">
        <p14:creationId xmlns:p14="http://schemas.microsoft.com/office/powerpoint/2010/main" val="2336587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41AD6C-71D3-004A-8D84-DEFF944404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3AAC84-F275-DF48-ADC7-DD5C8F7C9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629F42-BEA5-3C4C-A6B3-337AD1D0A8B8}"/>
              </a:ext>
            </a:extLst>
          </p:cNvPr>
          <p:cNvSpPr>
            <a:spLocks noGrp="1" noChangeArrowheads="1"/>
          </p:cNvSpPr>
          <p:nvPr>
            <p:ph type="sldNum" sz="quarter" idx="12"/>
          </p:nvPr>
        </p:nvSpPr>
        <p:spPr>
          <a:ln/>
        </p:spPr>
        <p:txBody>
          <a:bodyPr/>
          <a:lstStyle>
            <a:lvl1pPr>
              <a:defRPr/>
            </a:lvl1pPr>
          </a:lstStyle>
          <a:p>
            <a:pPr>
              <a:defRPr/>
            </a:pPr>
            <a:fld id="{B221F904-3386-D347-B065-E08DD217EE32}" type="slidenum">
              <a:rPr lang="en-US" altLang="en-US"/>
              <a:pPr>
                <a:defRPr/>
              </a:pPr>
              <a:t>‹#›</a:t>
            </a:fld>
            <a:endParaRPr lang="en-US" altLang="en-US"/>
          </a:p>
        </p:txBody>
      </p:sp>
    </p:spTree>
    <p:extLst>
      <p:ext uri="{BB962C8B-B14F-4D97-AF65-F5344CB8AC3E}">
        <p14:creationId xmlns:p14="http://schemas.microsoft.com/office/powerpoint/2010/main" val="257701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973979-9EB3-9B48-ACCC-9F3843C6056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D6BF824-3938-7F44-9056-DE518F53BC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33DD130-0302-C34A-9023-EC08C38668CC}"/>
              </a:ext>
            </a:extLst>
          </p:cNvPr>
          <p:cNvSpPr>
            <a:spLocks noGrp="1" noChangeArrowheads="1"/>
          </p:cNvSpPr>
          <p:nvPr>
            <p:ph type="sldNum" sz="quarter" idx="12"/>
          </p:nvPr>
        </p:nvSpPr>
        <p:spPr>
          <a:ln/>
        </p:spPr>
        <p:txBody>
          <a:bodyPr/>
          <a:lstStyle>
            <a:lvl1pPr>
              <a:defRPr/>
            </a:lvl1pPr>
          </a:lstStyle>
          <a:p>
            <a:pPr>
              <a:defRPr/>
            </a:pPr>
            <a:fld id="{125EF82E-5785-454C-8E85-BF3222666981}" type="slidenum">
              <a:rPr lang="en-US" altLang="en-US"/>
              <a:pPr>
                <a:defRPr/>
              </a:pPr>
              <a:t>‹#›</a:t>
            </a:fld>
            <a:endParaRPr lang="en-US" altLang="en-US"/>
          </a:p>
        </p:txBody>
      </p:sp>
    </p:spTree>
    <p:extLst>
      <p:ext uri="{BB962C8B-B14F-4D97-AF65-F5344CB8AC3E}">
        <p14:creationId xmlns:p14="http://schemas.microsoft.com/office/powerpoint/2010/main" val="229453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F4E4FA-78E2-E048-A21B-89AF75C8080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3B57A7-144C-E545-992F-1AA2303B3F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2DC6A4-EDA2-E741-ADE8-C7B4F07BCBF9}"/>
              </a:ext>
            </a:extLst>
          </p:cNvPr>
          <p:cNvSpPr>
            <a:spLocks noGrp="1" noChangeArrowheads="1"/>
          </p:cNvSpPr>
          <p:nvPr>
            <p:ph type="sldNum" sz="quarter" idx="12"/>
          </p:nvPr>
        </p:nvSpPr>
        <p:spPr>
          <a:ln/>
        </p:spPr>
        <p:txBody>
          <a:bodyPr/>
          <a:lstStyle>
            <a:lvl1pPr>
              <a:defRPr/>
            </a:lvl1pPr>
          </a:lstStyle>
          <a:p>
            <a:pPr>
              <a:defRPr/>
            </a:pPr>
            <a:fld id="{000E9A34-F942-4E42-8179-EF2B6652AEE3}" type="slidenum">
              <a:rPr lang="en-US" altLang="en-US"/>
              <a:pPr>
                <a:defRPr/>
              </a:pPr>
              <a:t>‹#›</a:t>
            </a:fld>
            <a:endParaRPr lang="en-US" altLang="en-US"/>
          </a:p>
        </p:txBody>
      </p:sp>
    </p:spTree>
    <p:extLst>
      <p:ext uri="{BB962C8B-B14F-4D97-AF65-F5344CB8AC3E}">
        <p14:creationId xmlns:p14="http://schemas.microsoft.com/office/powerpoint/2010/main" val="130258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2F682F-B08C-E542-8D06-295B9036A90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5B607B0-B232-FA4C-9F6F-FFACB539C8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F775722-0393-614D-95CB-AA22AAF2BC75}"/>
              </a:ext>
            </a:extLst>
          </p:cNvPr>
          <p:cNvSpPr>
            <a:spLocks noGrp="1" noChangeArrowheads="1"/>
          </p:cNvSpPr>
          <p:nvPr>
            <p:ph type="sldNum" sz="quarter" idx="12"/>
          </p:nvPr>
        </p:nvSpPr>
        <p:spPr>
          <a:ln/>
        </p:spPr>
        <p:txBody>
          <a:bodyPr/>
          <a:lstStyle>
            <a:lvl1pPr>
              <a:defRPr/>
            </a:lvl1pPr>
          </a:lstStyle>
          <a:p>
            <a:pPr>
              <a:defRPr/>
            </a:pPr>
            <a:fld id="{BDC43676-9C54-4540-9419-1A0E76DD60FD}" type="slidenum">
              <a:rPr lang="en-US" altLang="en-US"/>
              <a:pPr>
                <a:defRPr/>
              </a:pPr>
              <a:t>‹#›</a:t>
            </a:fld>
            <a:endParaRPr lang="en-US" altLang="en-US"/>
          </a:p>
        </p:txBody>
      </p:sp>
    </p:spTree>
    <p:extLst>
      <p:ext uri="{BB962C8B-B14F-4D97-AF65-F5344CB8AC3E}">
        <p14:creationId xmlns:p14="http://schemas.microsoft.com/office/powerpoint/2010/main" val="263570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6FA985-6472-1F49-9332-D041AAD28E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C8406E-D267-E24B-AB66-D6F9C76F1E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0C4E85-037B-EB4A-8051-582AAEAC6441}"/>
              </a:ext>
            </a:extLst>
          </p:cNvPr>
          <p:cNvSpPr>
            <a:spLocks noGrp="1" noChangeArrowheads="1"/>
          </p:cNvSpPr>
          <p:nvPr>
            <p:ph type="sldNum" sz="quarter" idx="12"/>
          </p:nvPr>
        </p:nvSpPr>
        <p:spPr>
          <a:ln/>
        </p:spPr>
        <p:txBody>
          <a:bodyPr/>
          <a:lstStyle>
            <a:lvl1pPr>
              <a:defRPr/>
            </a:lvl1pPr>
          </a:lstStyle>
          <a:p>
            <a:pPr>
              <a:defRPr/>
            </a:pPr>
            <a:fld id="{4B709E41-B0FC-7A4C-A5B2-AAC8AD781C29}" type="slidenum">
              <a:rPr lang="en-US" altLang="en-US"/>
              <a:pPr>
                <a:defRPr/>
              </a:pPr>
              <a:t>‹#›</a:t>
            </a:fld>
            <a:endParaRPr lang="en-US" altLang="en-US"/>
          </a:p>
        </p:txBody>
      </p:sp>
    </p:spTree>
    <p:extLst>
      <p:ext uri="{BB962C8B-B14F-4D97-AF65-F5344CB8AC3E}">
        <p14:creationId xmlns:p14="http://schemas.microsoft.com/office/powerpoint/2010/main" val="8910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38D933-3F91-104B-8FBC-47BCB8ACE6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719420-9786-1E40-AD51-9DD2365A01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04D28A-4CDC-AF4A-81B7-46D9FF70F298}"/>
              </a:ext>
            </a:extLst>
          </p:cNvPr>
          <p:cNvSpPr>
            <a:spLocks noGrp="1" noChangeArrowheads="1"/>
          </p:cNvSpPr>
          <p:nvPr>
            <p:ph type="sldNum" sz="quarter" idx="12"/>
          </p:nvPr>
        </p:nvSpPr>
        <p:spPr>
          <a:ln/>
        </p:spPr>
        <p:txBody>
          <a:bodyPr/>
          <a:lstStyle>
            <a:lvl1pPr>
              <a:defRPr/>
            </a:lvl1pPr>
          </a:lstStyle>
          <a:p>
            <a:pPr>
              <a:defRPr/>
            </a:pPr>
            <a:fld id="{268C51DE-D7DE-5140-A44A-4164EA87378F}" type="slidenum">
              <a:rPr lang="en-US" altLang="en-US"/>
              <a:pPr>
                <a:defRPr/>
              </a:pPr>
              <a:t>‹#›</a:t>
            </a:fld>
            <a:endParaRPr lang="en-US" altLang="en-US"/>
          </a:p>
        </p:txBody>
      </p:sp>
    </p:spTree>
    <p:extLst>
      <p:ext uri="{BB962C8B-B14F-4D97-AF65-F5344CB8AC3E}">
        <p14:creationId xmlns:p14="http://schemas.microsoft.com/office/powerpoint/2010/main" val="2864320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4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8CDE93-EE6F-3B41-BAA8-E4A7EE313C0F}"/>
              </a:ext>
            </a:extLst>
          </p:cNvPr>
          <p:cNvSpPr>
            <a:spLocks noGrp="1" noChangeArrowheads="1"/>
          </p:cNvSpPr>
          <p:nvPr>
            <p:ph type="title"/>
          </p:nvPr>
        </p:nvSpPr>
        <p:spPr bwMode="auto">
          <a:xfrm>
            <a:off x="685800" y="457200"/>
            <a:ext cx="77724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2DFABE9-6780-4A45-A871-C57279EBEA59}"/>
              </a:ext>
            </a:extLst>
          </p:cNvPr>
          <p:cNvSpPr>
            <a:spLocks noGrp="1" noChangeArrowheads="1"/>
          </p:cNvSpPr>
          <p:nvPr>
            <p:ph type="body" idx="1"/>
          </p:nvPr>
        </p:nvSpPr>
        <p:spPr bwMode="auto">
          <a:xfrm>
            <a:off x="685800" y="1485900"/>
            <a:ext cx="77724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70FA9771-E889-BB40-8D12-B2FB97F60CE2}"/>
              </a:ext>
            </a:extLst>
          </p:cNvPr>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B985380-7A6C-9D4E-9D61-6CED2706CCCC}"/>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6DC1BA15-9D2C-B54E-9426-15F108464FAC}"/>
              </a:ext>
            </a:extLst>
          </p:cNvPr>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atin typeface="Times New Roman" panose="02020603050405020304" pitchFamily="18" charset="0"/>
                <a:ea typeface="MS PGothic" panose="020B0600070205080204" pitchFamily="34" charset="-128"/>
              </a:defRPr>
            </a:lvl1pPr>
          </a:lstStyle>
          <a:p>
            <a:pPr>
              <a:defRPr/>
            </a:pPr>
            <a:fld id="{A8AB0F7D-61EF-5140-B81E-4DB19EEF0F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rtl="0" eaLnBrk="0" fontAlgn="base" hangingPunct="0">
        <a:spcBef>
          <a:spcPct val="0"/>
        </a:spcBef>
        <a:spcAft>
          <a:spcPct val="0"/>
        </a:spcAft>
        <a:defRPr sz="3600">
          <a:solidFill>
            <a:srgbClr val="FFFF00"/>
          </a:solidFill>
          <a:effectLst>
            <a:outerShdw blurRad="38100" dist="38100" dir="2700000" algn="tl">
              <a:srgbClr val="000000"/>
            </a:outerShdw>
          </a:effectLst>
          <a:latin typeface="+mj-lt"/>
          <a:ea typeface="MS PGothic" panose="020B0600070205080204" pitchFamily="34" charset="-128"/>
          <a:cs typeface="ＭＳ Ｐゴシック" panose="020B0600070205080204" pitchFamily="34" charset="-128"/>
        </a:defRPr>
      </a:lvl1pPr>
      <a:lvl2pPr algn="l" rtl="0" eaLnBrk="0" fontAlgn="base" hangingPunct="0">
        <a:spcBef>
          <a:spcPct val="0"/>
        </a:spcBef>
        <a:spcAft>
          <a:spcPct val="0"/>
        </a:spcAft>
        <a:defRPr sz="3600">
          <a:solidFill>
            <a:srgbClr val="FFFF00"/>
          </a:solidFill>
          <a:effectLst>
            <a:outerShdw blurRad="38100" dist="38100" dir="2700000" algn="tl">
              <a:srgbClr val="000000"/>
            </a:outerShdw>
          </a:effectLst>
          <a:latin typeface="Tahoma" pitchFamily="34" charset="0"/>
          <a:ea typeface="MS PGothic" panose="020B0600070205080204" pitchFamily="34" charset="-128"/>
          <a:cs typeface="ＭＳ Ｐゴシック" panose="020B0600070205080204" pitchFamily="34" charset="-128"/>
        </a:defRPr>
      </a:lvl2pPr>
      <a:lvl3pPr algn="l" rtl="0" eaLnBrk="0" fontAlgn="base" hangingPunct="0">
        <a:spcBef>
          <a:spcPct val="0"/>
        </a:spcBef>
        <a:spcAft>
          <a:spcPct val="0"/>
        </a:spcAft>
        <a:defRPr sz="3600">
          <a:solidFill>
            <a:srgbClr val="FFFF00"/>
          </a:solidFill>
          <a:effectLst>
            <a:outerShdw blurRad="38100" dist="38100" dir="2700000" algn="tl">
              <a:srgbClr val="000000"/>
            </a:outerShdw>
          </a:effectLst>
          <a:latin typeface="Tahoma" pitchFamily="34" charset="0"/>
          <a:ea typeface="MS PGothic" panose="020B0600070205080204" pitchFamily="34" charset="-128"/>
          <a:cs typeface="ＭＳ Ｐゴシック" panose="020B0600070205080204" pitchFamily="34" charset="-128"/>
        </a:defRPr>
      </a:lvl3pPr>
      <a:lvl4pPr algn="l" rtl="0" eaLnBrk="0" fontAlgn="base" hangingPunct="0">
        <a:spcBef>
          <a:spcPct val="0"/>
        </a:spcBef>
        <a:spcAft>
          <a:spcPct val="0"/>
        </a:spcAft>
        <a:defRPr sz="3600">
          <a:solidFill>
            <a:srgbClr val="FFFF00"/>
          </a:solidFill>
          <a:effectLst>
            <a:outerShdw blurRad="38100" dist="38100" dir="2700000" algn="tl">
              <a:srgbClr val="000000"/>
            </a:outerShdw>
          </a:effectLst>
          <a:latin typeface="Tahoma" pitchFamily="34" charset="0"/>
          <a:ea typeface="MS PGothic" panose="020B0600070205080204" pitchFamily="34" charset="-128"/>
          <a:cs typeface="ＭＳ Ｐゴシック" panose="020B0600070205080204" pitchFamily="34" charset="-128"/>
        </a:defRPr>
      </a:lvl4pPr>
      <a:lvl5pPr algn="l" rtl="0" eaLnBrk="0" fontAlgn="base" hangingPunct="0">
        <a:spcBef>
          <a:spcPct val="0"/>
        </a:spcBef>
        <a:spcAft>
          <a:spcPct val="0"/>
        </a:spcAft>
        <a:defRPr sz="3600">
          <a:solidFill>
            <a:srgbClr val="FFFF00"/>
          </a:solidFill>
          <a:effectLst>
            <a:outerShdw blurRad="38100" dist="38100" dir="2700000" algn="tl">
              <a:srgbClr val="000000"/>
            </a:outerShdw>
          </a:effectLst>
          <a:latin typeface="Tahoma" pitchFamily="34" charset="0"/>
          <a:ea typeface="MS PGothic" panose="020B0600070205080204" pitchFamily="34" charset="-128"/>
          <a:cs typeface="ＭＳ Ｐゴシック" panose="020B0600070205080204" pitchFamily="34" charset="-128"/>
        </a:defRPr>
      </a:lvl5pPr>
      <a:lvl6pPr marL="457200" algn="l" rtl="0" fontAlgn="base">
        <a:spcBef>
          <a:spcPct val="0"/>
        </a:spcBef>
        <a:spcAft>
          <a:spcPct val="0"/>
        </a:spcAft>
        <a:defRPr sz="3600">
          <a:solidFill>
            <a:srgbClr val="FFFF00"/>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3600">
          <a:solidFill>
            <a:srgbClr val="FFFF00"/>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3600">
          <a:solidFill>
            <a:srgbClr val="FFFF00"/>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3600">
          <a:solidFill>
            <a:srgbClr val="FFFF00"/>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rgbClr val="66FFFF"/>
        </a:buClr>
        <a:buFont typeface="Wingdings" pitchFamily="2" charset="2"/>
        <a:buChar char="Ø"/>
        <a:defRPr sz="3200">
          <a:solidFill>
            <a:schemeClr val="bg1"/>
          </a:solidFill>
          <a:effectLst>
            <a:outerShdw blurRad="38100" dist="38100" dir="2700000" algn="tl">
              <a:srgbClr val="000000"/>
            </a:outerShdw>
          </a:effectLst>
          <a:latin typeface="+mn-lt"/>
          <a:ea typeface="MS PGothic" panose="020B0600070205080204" pitchFamily="34" charset="-128"/>
          <a:cs typeface="ＭＳ Ｐゴシック" panose="020B0600070205080204" pitchFamily="34" charset="-128"/>
        </a:defRPr>
      </a:lvl1pPr>
      <a:lvl2pPr marL="742950" indent="-285750" algn="l" rtl="0" eaLnBrk="0" fontAlgn="base" hangingPunct="0">
        <a:spcBef>
          <a:spcPct val="20000"/>
        </a:spcBef>
        <a:spcAft>
          <a:spcPct val="0"/>
        </a:spcAft>
        <a:buClr>
          <a:srgbClr val="FFFF00"/>
        </a:buClr>
        <a:buFont typeface="Wingdings" pitchFamily="2" charset="2"/>
        <a:buChar char="§"/>
        <a:defRPr sz="2800">
          <a:solidFill>
            <a:schemeClr val="bg1"/>
          </a:solidFill>
          <a:effectLst>
            <a:outerShdw blurRad="38100" dist="38100" dir="2700000" algn="tl">
              <a:srgbClr val="000000"/>
            </a:outerShdw>
          </a:effectLst>
          <a:latin typeface="+mn-lt"/>
          <a:ea typeface="MS PGothic" panose="020B0600070205080204" pitchFamily="34" charset="-128"/>
          <a:cs typeface="ＭＳ Ｐゴシック" panose="020B0600070205080204" pitchFamily="34" charset="-128"/>
        </a:defRPr>
      </a:lvl2pPr>
      <a:lvl3pPr marL="1143000" indent="-228600" algn="l" rtl="0" eaLnBrk="0" fontAlgn="base" hangingPunct="0">
        <a:spcBef>
          <a:spcPct val="20000"/>
        </a:spcBef>
        <a:spcAft>
          <a:spcPct val="0"/>
        </a:spcAft>
        <a:buClr>
          <a:srgbClr val="FF0066"/>
        </a:buClr>
        <a:buChar char="•"/>
        <a:defRPr sz="2400">
          <a:solidFill>
            <a:schemeClr val="bg1"/>
          </a:solidFill>
          <a:effectLst>
            <a:outerShdw blurRad="38100" dist="38100" dir="2700000" algn="tl">
              <a:srgbClr val="000000"/>
            </a:outerShdw>
          </a:effectLst>
          <a:latin typeface="+mn-lt"/>
          <a:ea typeface="MS PGothic" panose="020B0600070205080204" pitchFamily="34" charset="-128"/>
          <a:cs typeface="ＭＳ Ｐゴシック" panose="020B0600070205080204" pitchFamily="34" charset="-128"/>
        </a:defRPr>
      </a:lvl3pPr>
      <a:lvl4pPr marL="1600200" indent="-228600" algn="l" rtl="0" eaLnBrk="0" fontAlgn="base" hangingPunct="0">
        <a:spcBef>
          <a:spcPct val="20000"/>
        </a:spcBef>
        <a:spcAft>
          <a:spcPct val="0"/>
        </a:spcAft>
        <a:buClr>
          <a:srgbClr val="00FF00"/>
        </a:buClr>
        <a:buChar char="o"/>
        <a:defRPr sz="2000">
          <a:solidFill>
            <a:schemeClr val="bg1"/>
          </a:solidFill>
          <a:effectLst>
            <a:outerShdw blurRad="38100" dist="38100" dir="2700000" algn="tl">
              <a:srgbClr val="000000"/>
            </a:outerShdw>
          </a:effectLst>
          <a:latin typeface="+mn-lt"/>
          <a:ea typeface="MS PGothic" panose="020B0600070205080204" pitchFamily="34" charset="-128"/>
          <a:cs typeface="ＭＳ Ｐゴシック" panose="020B0600070205080204" pitchFamily="34" charset="-128"/>
        </a:defRPr>
      </a:lvl4pPr>
      <a:lvl5pPr marL="2057400" indent="-228600" algn="l" rtl="0" eaLnBrk="0" fontAlgn="base" hangingPunct="0">
        <a:spcBef>
          <a:spcPct val="20000"/>
        </a:spcBef>
        <a:spcAft>
          <a:spcPct val="0"/>
        </a:spcAft>
        <a:buClr>
          <a:srgbClr val="00FF00"/>
        </a:buClr>
        <a:buChar char="o"/>
        <a:defRPr sz="2000">
          <a:solidFill>
            <a:schemeClr val="bg1"/>
          </a:solidFill>
          <a:effectLst>
            <a:outerShdw blurRad="38100" dist="38100" dir="2700000" algn="tl">
              <a:srgbClr val="000000"/>
            </a:outerShdw>
          </a:effectLst>
          <a:latin typeface="+mn-lt"/>
          <a:ea typeface="MS PGothic" panose="020B0600070205080204" pitchFamily="34" charset="-128"/>
          <a:cs typeface="ＭＳ Ｐゴシック" panose="020B0600070205080204" pitchFamily="34" charset="-128"/>
        </a:defRPr>
      </a:lvl5pPr>
      <a:lvl6pPr marL="2514600" indent="-228600" algn="l" rtl="0" fontAlgn="base">
        <a:spcBef>
          <a:spcPct val="20000"/>
        </a:spcBef>
        <a:spcAft>
          <a:spcPct val="0"/>
        </a:spcAft>
        <a:buClr>
          <a:srgbClr val="00FF00"/>
        </a:buClr>
        <a:buChar char="o"/>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rgbClr val="00FF00"/>
        </a:buClr>
        <a:buChar char="o"/>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rgbClr val="00FF00"/>
        </a:buClr>
        <a:buChar char="o"/>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rgbClr val="00FF00"/>
        </a:buClr>
        <a:buChar char="o"/>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1.emf"/><Relationship Id="rId2" Type="http://schemas.openxmlformats.org/officeDocument/2006/relationships/image" Target="../media/image33.emf"/><Relationship Id="rId1" Type="http://schemas.openxmlformats.org/officeDocument/2006/relationships/slideLayout" Target="../slideLayouts/slideLayout1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3C9A632-5B29-3448-B087-F5331952EB97}"/>
              </a:ext>
            </a:extLst>
          </p:cNvPr>
          <p:cNvSpPr txBox="1">
            <a:spLocks noChangeArrowheads="1"/>
          </p:cNvSpPr>
          <p:nvPr/>
        </p:nvSpPr>
        <p:spPr>
          <a:xfrm>
            <a:off x="883829" y="2514600"/>
            <a:ext cx="7239000" cy="2114550"/>
          </a:xfrm>
          <a:prstGeom prst="rect">
            <a:avLst/>
          </a:prstGeom>
        </p:spPr>
        <p:txBody>
          <a:bodyPr/>
          <a:lstStyle>
            <a:lvl1pPr marL="342900" indent="-342900">
              <a:defRPr sz="1400">
                <a:solidFill>
                  <a:schemeClr val="tx1"/>
                </a:solidFill>
                <a:latin typeface="Tahoma" panose="020B0604030504040204" pitchFamily="34" charset="0"/>
                <a:ea typeface="ＭＳ Ｐゴシック" panose="020B0600070205080204" pitchFamily="34" charset="-128"/>
              </a:defRPr>
            </a:lvl1pPr>
            <a:lvl2pPr marL="742950" indent="-285750">
              <a:defRPr sz="1400">
                <a:solidFill>
                  <a:schemeClr val="tx1"/>
                </a:solidFill>
                <a:latin typeface="Tahoma" panose="020B0604030504040204" pitchFamily="34" charset="0"/>
                <a:ea typeface="ＭＳ Ｐゴシック" panose="020B0600070205080204" pitchFamily="34" charset="-128"/>
              </a:defRPr>
            </a:lvl2pPr>
            <a:lvl3pPr marL="1143000" indent="-228600">
              <a:defRPr sz="1400">
                <a:solidFill>
                  <a:schemeClr val="tx1"/>
                </a:solidFill>
                <a:latin typeface="Tahoma" panose="020B0604030504040204" pitchFamily="34" charset="0"/>
                <a:ea typeface="ＭＳ Ｐゴシック" panose="020B0600070205080204" pitchFamily="34" charset="-128"/>
              </a:defRPr>
            </a:lvl3pPr>
            <a:lvl4pPr marL="1600200" indent="-228600">
              <a:defRPr sz="1400">
                <a:solidFill>
                  <a:schemeClr val="tx1"/>
                </a:solidFill>
                <a:latin typeface="Tahoma" panose="020B0604030504040204" pitchFamily="34" charset="0"/>
                <a:ea typeface="ＭＳ Ｐゴシック" panose="020B0600070205080204" pitchFamily="34" charset="-128"/>
              </a:defRPr>
            </a:lvl4pPr>
            <a:lvl5pPr marL="2057400" indent="-228600">
              <a:defRPr sz="1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20000"/>
              </a:spcBef>
              <a:buClr>
                <a:srgbClr val="66FFFF"/>
              </a:buClr>
              <a:defRPr/>
            </a:pPr>
            <a:r>
              <a:rPr lang="en-US" altLang="en-US" sz="2000" dirty="0">
                <a:solidFill>
                  <a:schemeClr val="bg1"/>
                </a:solidFill>
                <a:effectLst>
                  <a:outerShdw blurRad="38100" dist="38100" dir="2700000" algn="tl">
                    <a:srgbClr val="000000"/>
                  </a:outerShdw>
                </a:effectLst>
              </a:rPr>
              <a:t>Guillermo E. Umpierrez, MD, CDCES, FACE, MACP</a:t>
            </a:r>
          </a:p>
          <a:p>
            <a:pPr algn="ctr" eaLnBrk="1" hangingPunct="1">
              <a:spcBef>
                <a:spcPct val="20000"/>
              </a:spcBef>
              <a:buClr>
                <a:srgbClr val="66FFFF"/>
              </a:buClr>
              <a:defRPr/>
            </a:pPr>
            <a:r>
              <a:rPr lang="en-US" altLang="en-US" sz="2000" dirty="0">
                <a:solidFill>
                  <a:schemeClr val="bg1"/>
                </a:solidFill>
                <a:effectLst>
                  <a:outerShdw blurRad="38100" dist="38100" dir="2700000" algn="tl">
                    <a:srgbClr val="000000"/>
                  </a:outerShdw>
                </a:effectLst>
              </a:rPr>
              <a:t>Professor of Medicine</a:t>
            </a:r>
          </a:p>
          <a:p>
            <a:pPr algn="ctr" eaLnBrk="1" hangingPunct="1">
              <a:spcBef>
                <a:spcPct val="20000"/>
              </a:spcBef>
              <a:buClr>
                <a:srgbClr val="66FFFF"/>
              </a:buClr>
              <a:defRPr/>
            </a:pPr>
            <a:r>
              <a:rPr lang="en-US" altLang="en-US" sz="2000" dirty="0">
                <a:solidFill>
                  <a:schemeClr val="bg1"/>
                </a:solidFill>
                <a:effectLst>
                  <a:outerShdw blurRad="38100" dist="38100" dir="2700000" algn="tl">
                    <a:srgbClr val="000000"/>
                  </a:outerShdw>
                </a:effectLst>
              </a:rPr>
              <a:t>Emory University School of Medicine</a:t>
            </a:r>
          </a:p>
          <a:p>
            <a:pPr algn="ctr" eaLnBrk="1" hangingPunct="1">
              <a:spcBef>
                <a:spcPct val="20000"/>
              </a:spcBef>
              <a:buClr>
                <a:srgbClr val="66FFFF"/>
              </a:buClr>
              <a:defRPr/>
            </a:pPr>
            <a:endParaRPr lang="en-US" altLang="en-US" sz="800" dirty="0">
              <a:solidFill>
                <a:schemeClr val="bg1"/>
              </a:solidFill>
              <a:effectLst>
                <a:outerShdw blurRad="38100" dist="38100" dir="2700000" algn="tl">
                  <a:srgbClr val="000000"/>
                </a:outerShdw>
              </a:effectLst>
            </a:endParaRPr>
          </a:p>
          <a:p>
            <a:pPr algn="ctr" eaLnBrk="1" hangingPunct="1">
              <a:spcBef>
                <a:spcPct val="20000"/>
              </a:spcBef>
              <a:buClr>
                <a:srgbClr val="66FFFF"/>
              </a:buClr>
              <a:defRPr/>
            </a:pPr>
            <a:r>
              <a:rPr lang="en-US" altLang="en-US" sz="2000" dirty="0">
                <a:solidFill>
                  <a:schemeClr val="bg1"/>
                </a:solidFill>
                <a:effectLst>
                  <a:outerShdw blurRad="38100" dist="38100" dir="2700000" algn="tl">
                    <a:srgbClr val="000000"/>
                  </a:outerShdw>
                </a:effectLst>
              </a:rPr>
              <a:t>President, Medicine &amp; Science</a:t>
            </a:r>
          </a:p>
          <a:p>
            <a:pPr algn="ctr" eaLnBrk="1" hangingPunct="1">
              <a:spcBef>
                <a:spcPct val="20000"/>
              </a:spcBef>
              <a:buClr>
                <a:srgbClr val="66FFFF"/>
              </a:buClr>
              <a:defRPr/>
            </a:pPr>
            <a:r>
              <a:rPr lang="en-US" altLang="en-US" sz="2000" dirty="0">
                <a:solidFill>
                  <a:schemeClr val="bg1"/>
                </a:solidFill>
                <a:effectLst>
                  <a:outerShdw blurRad="38100" dist="38100" dir="2700000" algn="tl">
                    <a:srgbClr val="000000"/>
                  </a:outerShdw>
                </a:effectLst>
              </a:rPr>
              <a:t>American Diabetes Association</a:t>
            </a:r>
          </a:p>
        </p:txBody>
      </p:sp>
      <p:sp>
        <p:nvSpPr>
          <p:cNvPr id="18434" name="Text Box 6">
            <a:extLst>
              <a:ext uri="{FF2B5EF4-FFF2-40B4-BE49-F238E27FC236}">
                <a16:creationId xmlns:a16="http://schemas.microsoft.com/office/drawing/2014/main" id="{89DBDB00-05FB-E440-8675-DEDF844E09AC}"/>
              </a:ext>
            </a:extLst>
          </p:cNvPr>
          <p:cNvSpPr txBox="1">
            <a:spLocks noChangeArrowheads="1"/>
          </p:cNvSpPr>
          <p:nvPr/>
        </p:nvSpPr>
        <p:spPr bwMode="auto">
          <a:xfrm>
            <a:off x="3032125" y="3738563"/>
            <a:ext cx="18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s-ES" altLang="en-US" sz="3600">
              <a:solidFill>
                <a:schemeClr val="tx1"/>
              </a:solidFill>
            </a:endParaRPr>
          </a:p>
        </p:txBody>
      </p:sp>
      <p:sp>
        <p:nvSpPr>
          <p:cNvPr id="6" name="Rectangle 6">
            <a:extLst>
              <a:ext uri="{FF2B5EF4-FFF2-40B4-BE49-F238E27FC236}">
                <a16:creationId xmlns:a16="http://schemas.microsoft.com/office/drawing/2014/main" id="{F285441C-680E-114A-A304-FB3F5EB966DC}"/>
              </a:ext>
            </a:extLst>
          </p:cNvPr>
          <p:cNvSpPr>
            <a:spLocks noChangeArrowheads="1"/>
          </p:cNvSpPr>
          <p:nvPr/>
        </p:nvSpPr>
        <p:spPr bwMode="auto">
          <a:xfrm>
            <a:off x="533400" y="2321298"/>
            <a:ext cx="8077200" cy="34925"/>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7"/>
              </a:schemeClr>
            </a:outerShdw>
          </a:effectLst>
        </p:spPr>
        <p:txBody>
          <a:bodyPr wrap="none" anchor="ctr"/>
          <a:lstStyle/>
          <a:p>
            <a:pPr eaLnBrk="1" hangingPunct="1">
              <a:defRPr/>
            </a:pPr>
            <a:endParaRPr lang="en-US">
              <a:latin typeface="Arial" charset="0"/>
              <a:ea typeface="ＭＳ Ｐゴシック" charset="0"/>
              <a:cs typeface="MS PGothic" charset="0"/>
            </a:endParaRPr>
          </a:p>
        </p:txBody>
      </p:sp>
      <p:sp>
        <p:nvSpPr>
          <p:cNvPr id="17412" name="Rectangle 3">
            <a:extLst>
              <a:ext uri="{FF2B5EF4-FFF2-40B4-BE49-F238E27FC236}">
                <a16:creationId xmlns:a16="http://schemas.microsoft.com/office/drawing/2014/main" id="{B86DDB41-7F7B-5F45-8CE9-B61FC46C3644}"/>
              </a:ext>
            </a:extLst>
          </p:cNvPr>
          <p:cNvSpPr>
            <a:spLocks noChangeArrowheads="1"/>
          </p:cNvSpPr>
          <p:nvPr/>
        </p:nvSpPr>
        <p:spPr bwMode="auto">
          <a:xfrm>
            <a:off x="8965" y="862634"/>
            <a:ext cx="8997950" cy="1077218"/>
          </a:xfrm>
          <a:prstGeom prst="rect">
            <a:avLst/>
          </a:prstGeom>
          <a:noFill/>
          <a:ln>
            <a:noFill/>
          </a:ln>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buNone/>
              <a:defRPr/>
            </a:pPr>
            <a:r>
              <a:rPr lang="en-US" sz="3200" dirty="0">
                <a:solidFill>
                  <a:srgbClr val="FFFF00"/>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rPr>
              <a:t>Inpatient Management of Diabetes in Non-ICU Settings: </a:t>
            </a:r>
            <a:r>
              <a:rPr lang="en-US" sz="3200" b="1" dirty="0">
                <a:solidFill>
                  <a:srgbClr val="00B0F0"/>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rPr>
              <a:t>The </a:t>
            </a:r>
            <a:r>
              <a:rPr lang="en-US" sz="3200" b="1" dirty="0">
                <a:solidFill>
                  <a:srgbClr val="00B0F0"/>
                </a:solidFill>
                <a:latin typeface="Calibri" panose="020F0502020204030204" pitchFamily="34" charset="0"/>
                <a:cs typeface="Calibri" panose="020F0502020204030204" pitchFamily="34" charset="0"/>
              </a:rPr>
              <a:t>Need for Individualized Care </a:t>
            </a:r>
            <a:endParaRPr lang="en-US" sz="3200" b="1" dirty="0">
              <a:solidFill>
                <a:srgbClr val="00B0F0"/>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4">
            <a:extLst>
              <a:ext uri="{FF2B5EF4-FFF2-40B4-BE49-F238E27FC236}">
                <a16:creationId xmlns:a16="http://schemas.microsoft.com/office/drawing/2014/main" id="{5B48E0B6-9C38-254A-A612-B6C67E1B1937}"/>
              </a:ext>
            </a:extLst>
          </p:cNvPr>
          <p:cNvSpPr>
            <a:spLocks noChangeAspect="1" noChangeArrowheads="1" noTextEdit="1"/>
          </p:cNvSpPr>
          <p:nvPr/>
        </p:nvSpPr>
        <p:spPr bwMode="auto">
          <a:xfrm>
            <a:off x="990600" y="1116013"/>
            <a:ext cx="86868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_s386063">
            <a:extLst>
              <a:ext uri="{FF2B5EF4-FFF2-40B4-BE49-F238E27FC236}">
                <a16:creationId xmlns:a16="http://schemas.microsoft.com/office/drawing/2014/main" id="{7788D00A-54F0-0740-BF2C-52B1D2D74DEB}"/>
              </a:ext>
            </a:extLst>
          </p:cNvPr>
          <p:cNvSpPr>
            <a:spLocks noChangeArrowheads="1"/>
          </p:cNvSpPr>
          <p:nvPr/>
        </p:nvSpPr>
        <p:spPr bwMode="auto">
          <a:xfrm>
            <a:off x="2308225" y="893763"/>
            <a:ext cx="4343400" cy="1365250"/>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r>
              <a:rPr lang="en-US" sz="2800" b="1" dirty="0">
                <a:latin typeface="Tahoma" charset="0"/>
                <a:ea typeface="MS PGothic" charset="0"/>
                <a:cs typeface="ＭＳ Ｐゴシック" charset="0"/>
              </a:rPr>
              <a:t>Inpatient Management in non-ICU Setting</a:t>
            </a:r>
            <a:endParaRPr lang="en-US" sz="2800" dirty="0">
              <a:latin typeface="Tahoma" charset="0"/>
              <a:ea typeface="MS PGothic" charset="0"/>
              <a:cs typeface="ＭＳ Ｐゴシック" charset="0"/>
            </a:endParaRPr>
          </a:p>
        </p:txBody>
      </p:sp>
      <p:sp>
        <p:nvSpPr>
          <p:cNvPr id="8" name="_s386065">
            <a:extLst>
              <a:ext uri="{FF2B5EF4-FFF2-40B4-BE49-F238E27FC236}">
                <a16:creationId xmlns:a16="http://schemas.microsoft.com/office/drawing/2014/main" id="{46C3D2A7-372A-C44E-92D4-AAC55F54923B}"/>
              </a:ext>
            </a:extLst>
          </p:cNvPr>
          <p:cNvSpPr>
            <a:spLocks noChangeArrowheads="1"/>
          </p:cNvSpPr>
          <p:nvPr/>
        </p:nvSpPr>
        <p:spPr bwMode="auto">
          <a:xfrm>
            <a:off x="1381125" y="2722563"/>
            <a:ext cx="3006725" cy="1449387"/>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r>
              <a:rPr lang="en-US" sz="2800" dirty="0">
                <a:latin typeface="Tahoma" charset="0"/>
                <a:ea typeface="MS PGothic" charset="0"/>
                <a:cs typeface="ＭＳ Ｐゴシック" charset="0"/>
              </a:rPr>
              <a:t>Basal Bolus Insulin Analogs</a:t>
            </a:r>
          </a:p>
        </p:txBody>
      </p:sp>
      <p:sp>
        <p:nvSpPr>
          <p:cNvPr id="47108" name="_s386066">
            <a:extLst>
              <a:ext uri="{FF2B5EF4-FFF2-40B4-BE49-F238E27FC236}">
                <a16:creationId xmlns:a16="http://schemas.microsoft.com/office/drawing/2014/main" id="{3CB918EF-0471-0D45-9488-18CB158DAE76}"/>
              </a:ext>
            </a:extLst>
          </p:cNvPr>
          <p:cNvSpPr>
            <a:spLocks noChangeArrowheads="1"/>
          </p:cNvSpPr>
          <p:nvPr/>
        </p:nvSpPr>
        <p:spPr bwMode="auto">
          <a:xfrm>
            <a:off x="5068888" y="2722563"/>
            <a:ext cx="2930525" cy="1449387"/>
          </a:xfrm>
          <a:prstGeom prst="roundRect">
            <a:avLst>
              <a:gd name="adj" fmla="val 16667"/>
            </a:avLst>
          </a:prstGeom>
          <a:solidFill>
            <a:srgbClr val="FFCC00"/>
          </a:solidFill>
          <a:ln>
            <a:noFill/>
          </a:ln>
          <a:extLst>
            <a:ext uri="{91240B29-F687-4F45-9708-019B960494DF}">
              <a14:hiddenLine xmlns:a14="http://schemas.microsoft.com/office/drawing/2010/main" w="28575">
                <a:solidFill>
                  <a:srgbClr val="000000"/>
                </a:solidFill>
                <a:round/>
                <a:headEnd/>
                <a:tailEnd/>
              </a14:hiddenLine>
            </a:ext>
          </a:extLst>
        </p:spPr>
        <p:txBody>
          <a:bodyPr lIns="0" tIns="0" rIns="0" bIns="0"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800" dirty="0">
                <a:solidFill>
                  <a:schemeClr val="tx1"/>
                </a:solidFill>
              </a:rPr>
              <a:t>Human Insulins: NPH and Regular</a:t>
            </a:r>
          </a:p>
        </p:txBody>
      </p:sp>
      <p:cxnSp>
        <p:nvCxnSpPr>
          <p:cNvPr id="47109" name="_s386058">
            <a:extLst>
              <a:ext uri="{FF2B5EF4-FFF2-40B4-BE49-F238E27FC236}">
                <a16:creationId xmlns:a16="http://schemas.microsoft.com/office/drawing/2014/main" id="{E8517705-BD2B-4046-A694-E3CF7937F142}"/>
              </a:ext>
            </a:extLst>
          </p:cNvPr>
          <p:cNvCxnSpPr>
            <a:cxnSpLocks noChangeShapeType="1"/>
          </p:cNvCxnSpPr>
          <p:nvPr/>
        </p:nvCxnSpPr>
        <p:spPr bwMode="auto">
          <a:xfrm rot="5400000" flipH="1">
            <a:off x="5260975" y="1533525"/>
            <a:ext cx="280988" cy="1843088"/>
          </a:xfrm>
          <a:prstGeom prst="bentConnector3">
            <a:avLst>
              <a:gd name="adj1" fmla="val 50213"/>
            </a:avLst>
          </a:prstGeom>
          <a:noFill/>
          <a:ln w="25400">
            <a:solidFill>
              <a:srgbClr val="FFFF00"/>
            </a:solidFill>
            <a:miter lim="800000"/>
            <a:headEnd type="triangle" w="lg" len="med"/>
            <a:tailEnd/>
          </a:ln>
          <a:extLst>
            <a:ext uri="{909E8E84-426E-40DD-AFC4-6F175D3DCCD1}">
              <a14:hiddenFill xmlns:a14="http://schemas.microsoft.com/office/drawing/2010/main">
                <a:noFill/>
              </a14:hiddenFill>
            </a:ext>
          </a:extLst>
        </p:spPr>
      </p:cxnSp>
      <p:cxnSp>
        <p:nvCxnSpPr>
          <p:cNvPr id="47110" name="_s386059">
            <a:extLst>
              <a:ext uri="{FF2B5EF4-FFF2-40B4-BE49-F238E27FC236}">
                <a16:creationId xmlns:a16="http://schemas.microsoft.com/office/drawing/2014/main" id="{DE9FBB47-2737-7341-A56B-1ABFAC3CADCE}"/>
              </a:ext>
            </a:extLst>
          </p:cNvPr>
          <p:cNvCxnSpPr>
            <a:cxnSpLocks noChangeShapeType="1"/>
          </p:cNvCxnSpPr>
          <p:nvPr/>
        </p:nvCxnSpPr>
        <p:spPr bwMode="auto">
          <a:xfrm rot="-5400000">
            <a:off x="3418682" y="1534319"/>
            <a:ext cx="279400" cy="1843087"/>
          </a:xfrm>
          <a:prstGeom prst="bentConnector3">
            <a:avLst>
              <a:gd name="adj1" fmla="val 50213"/>
            </a:avLst>
          </a:prstGeom>
          <a:noFill/>
          <a:ln w="25400">
            <a:solidFill>
              <a:srgbClr val="FFFF00"/>
            </a:solidFill>
            <a:miter lim="800000"/>
            <a:headEnd type="triangle" w="lg" len="med"/>
            <a:tailEnd/>
          </a:ln>
          <a:extLst>
            <a:ext uri="{909E8E84-426E-40DD-AFC4-6F175D3DCCD1}">
              <a14:hiddenFill xmlns:a14="http://schemas.microsoft.com/office/drawing/2010/main">
                <a:noFill/>
              </a14:hiddenFill>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82D44E-D2EF-9ADE-D241-F73B0E464B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780" y="2096868"/>
            <a:ext cx="4647609" cy="2526420"/>
          </a:xfrm>
          <a:prstGeom prst="rect">
            <a:avLst/>
          </a:prstGeom>
        </p:spPr>
      </p:pic>
      <p:pic>
        <p:nvPicPr>
          <p:cNvPr id="14" name="Picture 13">
            <a:extLst>
              <a:ext uri="{FF2B5EF4-FFF2-40B4-BE49-F238E27FC236}">
                <a16:creationId xmlns:a16="http://schemas.microsoft.com/office/drawing/2014/main" id="{B1742E90-0E53-D99F-1F27-0E40353D13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5077" y="2096868"/>
            <a:ext cx="3927231" cy="2526419"/>
          </a:xfrm>
          <a:prstGeom prst="rect">
            <a:avLst/>
          </a:prstGeom>
        </p:spPr>
      </p:pic>
      <p:sp>
        <p:nvSpPr>
          <p:cNvPr id="20" name="Title 1">
            <a:extLst>
              <a:ext uri="{FF2B5EF4-FFF2-40B4-BE49-F238E27FC236}">
                <a16:creationId xmlns:a16="http://schemas.microsoft.com/office/drawing/2014/main" id="{D9A994B9-C1F4-B972-32D0-D822A93803C8}"/>
              </a:ext>
            </a:extLst>
          </p:cNvPr>
          <p:cNvSpPr>
            <a:spLocks noGrp="1"/>
          </p:cNvSpPr>
          <p:nvPr>
            <p:ph type="title"/>
          </p:nvPr>
        </p:nvSpPr>
        <p:spPr>
          <a:xfrm>
            <a:off x="468923" y="227135"/>
            <a:ext cx="7971692" cy="820615"/>
          </a:xfrm>
        </p:spPr>
        <p:txBody>
          <a:bodyPr/>
          <a:lstStyle/>
          <a:p>
            <a:r>
              <a:rPr lang="en-US" altLang="en-US" sz="2769" dirty="0">
                <a:latin typeface="Calibri" panose="020F0502020204030204" pitchFamily="34" charset="0"/>
                <a:ea typeface="ＭＳ Ｐゴシック" panose="020B0600070205080204" pitchFamily="34" charset="-128"/>
                <a:cs typeface="Calibri" panose="020F0502020204030204" pitchFamily="34" charset="0"/>
              </a:rPr>
              <a:t>Comparison between Basal Bolus with Insulin Analogs vs. NPH + Regular Insulin</a:t>
            </a:r>
            <a:endParaRPr lang="en-US" sz="2769" dirty="0"/>
          </a:p>
        </p:txBody>
      </p:sp>
      <p:sp>
        <p:nvSpPr>
          <p:cNvPr id="21" name="Text Box 20">
            <a:extLst>
              <a:ext uri="{FF2B5EF4-FFF2-40B4-BE49-F238E27FC236}">
                <a16:creationId xmlns:a16="http://schemas.microsoft.com/office/drawing/2014/main" id="{2580107D-85AA-9DEF-634A-689ACF038752}"/>
              </a:ext>
            </a:extLst>
          </p:cNvPr>
          <p:cNvSpPr txBox="1">
            <a:spLocks noChangeArrowheads="1"/>
          </p:cNvSpPr>
          <p:nvPr/>
        </p:nvSpPr>
        <p:spPr bwMode="auto">
          <a:xfrm>
            <a:off x="565422" y="1241632"/>
            <a:ext cx="8013157" cy="56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538" dirty="0">
                <a:latin typeface="Calibri" panose="020F0502020204030204" pitchFamily="34" charset="0"/>
                <a:cs typeface="Calibri" panose="020F0502020204030204" pitchFamily="34" charset="0"/>
              </a:rPr>
              <a:t>Insulin analogs: Basal insulin was given once daily; rapid-acting insulin was given before meals.</a:t>
            </a:r>
          </a:p>
          <a:p>
            <a:pPr eaLnBrk="1" hangingPunct="1">
              <a:spcBef>
                <a:spcPct val="0"/>
              </a:spcBef>
              <a:buClrTx/>
              <a:buFontTx/>
              <a:buNone/>
            </a:pPr>
            <a:r>
              <a:rPr lang="en-US" altLang="en-US" sz="1538" dirty="0">
                <a:latin typeface="Calibri" panose="020F0502020204030204" pitchFamily="34" charset="0"/>
                <a:cs typeface="Calibri" panose="020F0502020204030204" pitchFamily="34" charset="0"/>
              </a:rPr>
              <a:t>NPH/regular regimen: NPH was given twice daily, regular was given before meals</a:t>
            </a:r>
          </a:p>
        </p:txBody>
      </p:sp>
      <p:sp>
        <p:nvSpPr>
          <p:cNvPr id="22" name="Rectangle 64">
            <a:extLst>
              <a:ext uri="{FF2B5EF4-FFF2-40B4-BE49-F238E27FC236}">
                <a16:creationId xmlns:a16="http://schemas.microsoft.com/office/drawing/2014/main" id="{6BC7467F-606E-4BE6-CE30-0CED33366A5B}"/>
              </a:ext>
            </a:extLst>
          </p:cNvPr>
          <p:cNvSpPr>
            <a:spLocks noChangeArrowheads="1"/>
          </p:cNvSpPr>
          <p:nvPr/>
        </p:nvSpPr>
        <p:spPr bwMode="auto">
          <a:xfrm flipV="1">
            <a:off x="1093075" y="1188428"/>
            <a:ext cx="6590095" cy="35168"/>
          </a:xfrm>
          <a:prstGeom prst="rect">
            <a:avLst/>
          </a:prstGeom>
          <a:gradFill rotWithShape="0">
            <a:gsLst>
              <a:gs pos="0">
                <a:srgbClr val="FF0000">
                  <a:alpha val="82001"/>
                </a:srgbClr>
              </a:gs>
              <a:gs pos="100000">
                <a:srgbClr val="13017C"/>
              </a:gs>
            </a:gsLst>
            <a:lin ang="0" scaled="1"/>
          </a:gradFill>
          <a:ln>
            <a:noFill/>
          </a:ln>
          <a:effectLst>
            <a:outerShdw blurRad="63500" dist="38099" dir="2700000" algn="ctr" rotWithShape="0">
              <a:schemeClr val="bg2">
                <a:alpha val="74998"/>
              </a:schemeClr>
            </a:outerShdw>
          </a:effectLst>
        </p:spPr>
        <p:txBody>
          <a:bodyPr rot="10800000" wrap="none" anchor="ctr"/>
          <a:lstStyle/>
          <a:p>
            <a:pPr eaLnBrk="1" hangingPunct="1">
              <a:defRPr/>
            </a:pPr>
            <a:endParaRPr lang="en-US" sz="1715">
              <a:latin typeface="Calibri" panose="020F0502020204030204" pitchFamily="34" charset="0"/>
              <a:ea typeface="ＭＳ Ｐゴシック" charset="0"/>
              <a:cs typeface="Calibri" panose="020F0502020204030204" pitchFamily="34" charset="0"/>
            </a:endParaRPr>
          </a:p>
        </p:txBody>
      </p:sp>
      <p:grpSp>
        <p:nvGrpSpPr>
          <p:cNvPr id="2" name="Group 1">
            <a:extLst>
              <a:ext uri="{FF2B5EF4-FFF2-40B4-BE49-F238E27FC236}">
                <a16:creationId xmlns:a16="http://schemas.microsoft.com/office/drawing/2014/main" id="{B471F32B-F257-FE04-EB88-62ACB21197FB}"/>
              </a:ext>
            </a:extLst>
          </p:cNvPr>
          <p:cNvGrpSpPr/>
          <p:nvPr/>
        </p:nvGrpSpPr>
        <p:grpSpPr>
          <a:xfrm>
            <a:off x="923526" y="2255246"/>
            <a:ext cx="7637463" cy="2496949"/>
            <a:chOff x="1200584" y="2788945"/>
            <a:chExt cx="9928702" cy="3246034"/>
          </a:xfrm>
        </p:grpSpPr>
        <p:pic>
          <p:nvPicPr>
            <p:cNvPr id="19" name="Picture 18">
              <a:extLst>
                <a:ext uri="{FF2B5EF4-FFF2-40B4-BE49-F238E27FC236}">
                  <a16:creationId xmlns:a16="http://schemas.microsoft.com/office/drawing/2014/main" id="{7B91F3D1-D764-F359-5EC8-C1CABD0743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0584" y="2811654"/>
              <a:ext cx="4503973" cy="3223325"/>
            </a:xfrm>
            <a:prstGeom prst="rect">
              <a:avLst/>
            </a:prstGeom>
          </p:spPr>
        </p:pic>
        <p:pic>
          <p:nvPicPr>
            <p:cNvPr id="24" name="Picture 23">
              <a:extLst>
                <a:ext uri="{FF2B5EF4-FFF2-40B4-BE49-F238E27FC236}">
                  <a16:creationId xmlns:a16="http://schemas.microsoft.com/office/drawing/2014/main" id="{869BCC79-8A0A-9665-B477-BF2E75CD2A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5313" y="2788945"/>
              <a:ext cx="4503973" cy="3223325"/>
            </a:xfrm>
            <a:prstGeom prst="rect">
              <a:avLst/>
            </a:prstGeom>
          </p:spPr>
        </p:pic>
        <p:sp>
          <p:nvSpPr>
            <p:cNvPr id="25" name="Rectangle 24">
              <a:extLst>
                <a:ext uri="{FF2B5EF4-FFF2-40B4-BE49-F238E27FC236}">
                  <a16:creationId xmlns:a16="http://schemas.microsoft.com/office/drawing/2014/main" id="{581AAD90-CC7D-ADD9-FFBB-4BEF07A3F1CD}"/>
                </a:ext>
              </a:extLst>
            </p:cNvPr>
            <p:cNvSpPr/>
            <p:nvPr/>
          </p:nvSpPr>
          <p:spPr>
            <a:xfrm>
              <a:off x="7010400" y="4038600"/>
              <a:ext cx="2977721"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7"/>
            </a:p>
          </p:txBody>
        </p:sp>
        <p:sp>
          <p:nvSpPr>
            <p:cNvPr id="31" name="Rectangle 30">
              <a:extLst>
                <a:ext uri="{FF2B5EF4-FFF2-40B4-BE49-F238E27FC236}">
                  <a16:creationId xmlns:a16="http://schemas.microsoft.com/office/drawing/2014/main" id="{CBC8DD7F-D38A-DFCB-9501-FF5FF4F4F1BA}"/>
                </a:ext>
              </a:extLst>
            </p:cNvPr>
            <p:cNvSpPr/>
            <p:nvPr/>
          </p:nvSpPr>
          <p:spPr>
            <a:xfrm>
              <a:off x="6979742" y="5478870"/>
              <a:ext cx="2977721"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7"/>
            </a:p>
          </p:txBody>
        </p:sp>
      </p:grpSp>
      <p:sp>
        <p:nvSpPr>
          <p:cNvPr id="26" name="TextBox 25">
            <a:extLst>
              <a:ext uri="{FF2B5EF4-FFF2-40B4-BE49-F238E27FC236}">
                <a16:creationId xmlns:a16="http://schemas.microsoft.com/office/drawing/2014/main" id="{181D8EF4-29BE-CB9C-36ED-E830C35E27E9}"/>
              </a:ext>
            </a:extLst>
          </p:cNvPr>
          <p:cNvSpPr txBox="1"/>
          <p:nvPr/>
        </p:nvSpPr>
        <p:spPr>
          <a:xfrm>
            <a:off x="1336677" y="1812165"/>
            <a:ext cx="2145139" cy="258084"/>
          </a:xfrm>
          <a:prstGeom prst="rect">
            <a:avLst/>
          </a:prstGeom>
          <a:noFill/>
        </p:spPr>
        <p:txBody>
          <a:bodyPr wrap="none" rtlCol="0">
            <a:spAutoFit/>
          </a:bodyPr>
          <a:lstStyle/>
          <a:p>
            <a:r>
              <a:rPr lang="en-US" sz="1077" dirty="0">
                <a:solidFill>
                  <a:srgbClr val="FFFF00"/>
                </a:solidFill>
              </a:rPr>
              <a:t>Detemir/Aspart vs. NPH/Regular</a:t>
            </a:r>
          </a:p>
        </p:txBody>
      </p:sp>
      <p:sp>
        <p:nvSpPr>
          <p:cNvPr id="33" name="TextBox 32">
            <a:extLst>
              <a:ext uri="{FF2B5EF4-FFF2-40B4-BE49-F238E27FC236}">
                <a16:creationId xmlns:a16="http://schemas.microsoft.com/office/drawing/2014/main" id="{62CCE281-AC93-242C-C753-4D796B6CC2C5}"/>
              </a:ext>
            </a:extLst>
          </p:cNvPr>
          <p:cNvSpPr txBox="1"/>
          <p:nvPr/>
        </p:nvSpPr>
        <p:spPr>
          <a:xfrm>
            <a:off x="5665595" y="1833987"/>
            <a:ext cx="2271776" cy="258084"/>
          </a:xfrm>
          <a:prstGeom prst="rect">
            <a:avLst/>
          </a:prstGeom>
          <a:noFill/>
        </p:spPr>
        <p:txBody>
          <a:bodyPr wrap="none" rtlCol="0">
            <a:spAutoFit/>
          </a:bodyPr>
          <a:lstStyle/>
          <a:p>
            <a:r>
              <a:rPr lang="en-US" sz="1077" dirty="0">
                <a:solidFill>
                  <a:srgbClr val="FFFF00"/>
                </a:solidFill>
              </a:rPr>
              <a:t>Glargine/glulisine vs. NPH/Regular</a:t>
            </a:r>
          </a:p>
        </p:txBody>
      </p:sp>
    </p:spTree>
    <p:extLst>
      <p:ext uri="{BB962C8B-B14F-4D97-AF65-F5344CB8AC3E}">
        <p14:creationId xmlns:p14="http://schemas.microsoft.com/office/powerpoint/2010/main" val="38347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AutoShape 4">
            <a:extLst>
              <a:ext uri="{FF2B5EF4-FFF2-40B4-BE49-F238E27FC236}">
                <a16:creationId xmlns:a16="http://schemas.microsoft.com/office/drawing/2014/main" id="{B5B13906-3292-5040-A979-7ECAEDB75880}"/>
              </a:ext>
            </a:extLst>
          </p:cNvPr>
          <p:cNvSpPr>
            <a:spLocks noChangeAspect="1" noChangeArrowheads="1" noTextEdit="1"/>
          </p:cNvSpPr>
          <p:nvPr/>
        </p:nvSpPr>
        <p:spPr bwMode="auto">
          <a:xfrm>
            <a:off x="230188" y="1314450"/>
            <a:ext cx="86868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_s386065">
            <a:extLst>
              <a:ext uri="{FF2B5EF4-FFF2-40B4-BE49-F238E27FC236}">
                <a16:creationId xmlns:a16="http://schemas.microsoft.com/office/drawing/2014/main" id="{F30EFC28-34E0-9E4C-A5F6-91A1AD4FB380}"/>
              </a:ext>
            </a:extLst>
          </p:cNvPr>
          <p:cNvSpPr>
            <a:spLocks noChangeArrowheads="1"/>
          </p:cNvSpPr>
          <p:nvPr/>
        </p:nvSpPr>
        <p:spPr bwMode="auto">
          <a:xfrm>
            <a:off x="346075" y="2439988"/>
            <a:ext cx="3006725" cy="1573212"/>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r>
              <a:rPr lang="en-US" sz="3200" dirty="0">
                <a:latin typeface="Tahoma" charset="0"/>
                <a:ea typeface="MS PGothic" charset="0"/>
                <a:cs typeface="MS PGothic" charset="0"/>
              </a:rPr>
              <a:t>Glargine U100</a:t>
            </a:r>
          </a:p>
        </p:txBody>
      </p:sp>
      <p:sp>
        <p:nvSpPr>
          <p:cNvPr id="60419" name="Rectangle 18">
            <a:extLst>
              <a:ext uri="{FF2B5EF4-FFF2-40B4-BE49-F238E27FC236}">
                <a16:creationId xmlns:a16="http://schemas.microsoft.com/office/drawing/2014/main" id="{BA8AB1CF-DCEB-DE47-A5EC-C4DC6414F9E3}"/>
              </a:ext>
            </a:extLst>
          </p:cNvPr>
          <p:cNvSpPr txBox="1">
            <a:spLocks noChangeArrowheads="1"/>
          </p:cNvSpPr>
          <p:nvPr/>
        </p:nvSpPr>
        <p:spPr bwMode="auto">
          <a:xfrm>
            <a:off x="228600" y="285750"/>
            <a:ext cx="8686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lnSpc>
                <a:spcPct val="90000"/>
              </a:lnSpc>
              <a:spcBef>
                <a:spcPct val="0"/>
              </a:spcBef>
              <a:buClrTx/>
              <a:buFontTx/>
              <a:buNone/>
            </a:pPr>
            <a:r>
              <a:rPr lang="en-US" altLang="en-US" sz="2800" dirty="0">
                <a:solidFill>
                  <a:srgbClr val="FFFF00"/>
                </a:solidFill>
              </a:rPr>
              <a:t>Comparison of Basal Insulin for the Management of Non-ICU Patients With T2D</a:t>
            </a:r>
          </a:p>
        </p:txBody>
      </p:sp>
      <p:sp>
        <p:nvSpPr>
          <p:cNvPr id="37896" name="Rectangle 6">
            <a:extLst>
              <a:ext uri="{FF2B5EF4-FFF2-40B4-BE49-F238E27FC236}">
                <a16:creationId xmlns:a16="http://schemas.microsoft.com/office/drawing/2014/main" id="{B460FDE4-103D-7640-BB29-1721D0041562}"/>
              </a:ext>
            </a:extLst>
          </p:cNvPr>
          <p:cNvSpPr>
            <a:spLocks noChangeArrowheads="1"/>
          </p:cNvSpPr>
          <p:nvPr/>
        </p:nvSpPr>
        <p:spPr bwMode="auto">
          <a:xfrm>
            <a:off x="457200" y="1276350"/>
            <a:ext cx="8077200" cy="34925"/>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8"/>
              </a:schemeClr>
            </a:outerShdw>
          </a:effectLst>
        </p:spPr>
        <p:txBody>
          <a:bodyPr wrap="none" anchor="ctr"/>
          <a:lstStyle/>
          <a:p>
            <a:pPr eaLnBrk="1" hangingPunct="1">
              <a:defRPr/>
            </a:pPr>
            <a:endParaRPr lang="en-US">
              <a:latin typeface="Arial" charset="0"/>
              <a:ea typeface="ＭＳ Ｐゴシック" charset="0"/>
              <a:cs typeface="MS PGothic" charset="0"/>
            </a:endParaRPr>
          </a:p>
        </p:txBody>
      </p:sp>
      <p:grpSp>
        <p:nvGrpSpPr>
          <p:cNvPr id="13" name="Group 12">
            <a:extLst>
              <a:ext uri="{FF2B5EF4-FFF2-40B4-BE49-F238E27FC236}">
                <a16:creationId xmlns:a16="http://schemas.microsoft.com/office/drawing/2014/main" id="{24839346-5200-314C-809F-1A701B86E9EF}"/>
              </a:ext>
            </a:extLst>
          </p:cNvPr>
          <p:cNvGrpSpPr>
            <a:grpSpLocks/>
          </p:cNvGrpSpPr>
          <p:nvPr/>
        </p:nvGrpSpPr>
        <p:grpSpPr bwMode="auto">
          <a:xfrm>
            <a:off x="3352800" y="1577975"/>
            <a:ext cx="4419600" cy="3219450"/>
            <a:chOff x="3352800" y="1577976"/>
            <a:chExt cx="4419600" cy="3219450"/>
          </a:xfrm>
        </p:grpSpPr>
        <p:sp>
          <p:nvSpPr>
            <p:cNvPr id="60422" name="_s386066">
              <a:extLst>
                <a:ext uri="{FF2B5EF4-FFF2-40B4-BE49-F238E27FC236}">
                  <a16:creationId xmlns:a16="http://schemas.microsoft.com/office/drawing/2014/main" id="{2BA78C6A-31E3-A843-B484-3B356E7EE4A1}"/>
                </a:ext>
              </a:extLst>
            </p:cNvPr>
            <p:cNvSpPr>
              <a:spLocks noChangeArrowheads="1"/>
            </p:cNvSpPr>
            <p:nvPr/>
          </p:nvSpPr>
          <p:spPr bwMode="auto">
            <a:xfrm>
              <a:off x="4384675" y="1577976"/>
              <a:ext cx="3387725" cy="958850"/>
            </a:xfrm>
            <a:prstGeom prst="roundRect">
              <a:avLst>
                <a:gd name="adj" fmla="val 16667"/>
              </a:avLst>
            </a:prstGeom>
            <a:solidFill>
              <a:srgbClr val="FFCC00"/>
            </a:solidFill>
            <a:ln>
              <a:noFill/>
            </a:ln>
            <a:extLst>
              <a:ext uri="{91240B29-F687-4F45-9708-019B960494DF}">
                <a14:hiddenLine xmlns:a14="http://schemas.microsoft.com/office/drawing/2010/main" w="28575">
                  <a:solidFill>
                    <a:srgbClr val="000000"/>
                  </a:solidFill>
                  <a:round/>
                  <a:headEnd/>
                  <a:tailEnd/>
                </a14:hiddenLine>
              </a:ext>
            </a:extLst>
          </p:spPr>
          <p:txBody>
            <a:bodyPr lIns="0" tIns="0" rIns="0" bIns="0" anchor="ctr"/>
            <a:lstStyle>
              <a:lvl1pPr marL="342900" indent="-342900">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53975" indent="4763">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5111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9683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14255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18827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lvl="4" algn="ctr" eaLnBrk="1" hangingPunct="1">
                <a:buClrTx/>
                <a:buFontTx/>
                <a:buNone/>
              </a:pPr>
              <a:r>
                <a:rPr lang="en-US" altLang="en-US" sz="3200">
                  <a:solidFill>
                    <a:schemeClr val="tx1"/>
                  </a:solidFill>
                </a:rPr>
                <a:t>Levemir U100</a:t>
              </a:r>
            </a:p>
          </p:txBody>
        </p:sp>
        <p:sp>
          <p:nvSpPr>
            <p:cNvPr id="60423" name="_s386066">
              <a:extLst>
                <a:ext uri="{FF2B5EF4-FFF2-40B4-BE49-F238E27FC236}">
                  <a16:creationId xmlns:a16="http://schemas.microsoft.com/office/drawing/2014/main" id="{126EB9EB-15C5-2142-B1F6-B8D0C747214B}"/>
                </a:ext>
              </a:extLst>
            </p:cNvPr>
            <p:cNvSpPr>
              <a:spLocks noChangeArrowheads="1"/>
            </p:cNvSpPr>
            <p:nvPr/>
          </p:nvSpPr>
          <p:spPr bwMode="auto">
            <a:xfrm>
              <a:off x="4384675" y="2708276"/>
              <a:ext cx="3387725" cy="958850"/>
            </a:xfrm>
            <a:prstGeom prst="roundRect">
              <a:avLst>
                <a:gd name="adj" fmla="val 16667"/>
              </a:avLst>
            </a:prstGeom>
            <a:solidFill>
              <a:srgbClr val="FFCC00"/>
            </a:solidFill>
            <a:ln>
              <a:noFill/>
            </a:ln>
            <a:extLst>
              <a:ext uri="{91240B29-F687-4F45-9708-019B960494DF}">
                <a14:hiddenLine xmlns:a14="http://schemas.microsoft.com/office/drawing/2010/main" w="28575">
                  <a:solidFill>
                    <a:srgbClr val="000000"/>
                  </a:solidFill>
                  <a:round/>
                  <a:headEnd/>
                  <a:tailEnd/>
                </a14:hiddenLine>
              </a:ext>
            </a:extLst>
          </p:spPr>
          <p:txBody>
            <a:bodyPr lIns="0" tIns="0" rIns="0" bIns="0" anchor="ctr"/>
            <a:lstStyle>
              <a:lvl1pPr marL="342900" indent="-342900">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53975" indent="4763">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5111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9683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14255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18827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lvl="4" algn="ctr" eaLnBrk="1" hangingPunct="1">
                <a:buClrTx/>
                <a:buFontTx/>
                <a:buNone/>
              </a:pPr>
              <a:r>
                <a:rPr lang="en-US" altLang="en-US" sz="3200">
                  <a:solidFill>
                    <a:schemeClr val="tx1"/>
                  </a:solidFill>
                </a:rPr>
                <a:t>Glargine U300</a:t>
              </a:r>
            </a:p>
          </p:txBody>
        </p:sp>
        <p:sp>
          <p:nvSpPr>
            <p:cNvPr id="60424" name="_s386066">
              <a:extLst>
                <a:ext uri="{FF2B5EF4-FFF2-40B4-BE49-F238E27FC236}">
                  <a16:creationId xmlns:a16="http://schemas.microsoft.com/office/drawing/2014/main" id="{FCC9852C-F5AC-2B45-8E65-EE2E30832C40}"/>
                </a:ext>
              </a:extLst>
            </p:cNvPr>
            <p:cNvSpPr>
              <a:spLocks noChangeArrowheads="1"/>
            </p:cNvSpPr>
            <p:nvPr/>
          </p:nvSpPr>
          <p:spPr bwMode="auto">
            <a:xfrm>
              <a:off x="4384675" y="3838576"/>
              <a:ext cx="3387725" cy="958850"/>
            </a:xfrm>
            <a:prstGeom prst="roundRect">
              <a:avLst>
                <a:gd name="adj" fmla="val 16667"/>
              </a:avLst>
            </a:prstGeom>
            <a:solidFill>
              <a:srgbClr val="FFCC00"/>
            </a:solidFill>
            <a:ln>
              <a:noFill/>
            </a:ln>
            <a:extLst>
              <a:ext uri="{91240B29-F687-4F45-9708-019B960494DF}">
                <a14:hiddenLine xmlns:a14="http://schemas.microsoft.com/office/drawing/2010/main" w="28575">
                  <a:solidFill>
                    <a:srgbClr val="000000"/>
                  </a:solidFill>
                  <a:round/>
                  <a:headEnd/>
                  <a:tailEnd/>
                </a14:hiddenLine>
              </a:ext>
            </a:extLst>
          </p:spPr>
          <p:txBody>
            <a:bodyPr lIns="0" tIns="0" rIns="0" bIns="0" anchor="ctr"/>
            <a:lstStyle>
              <a:lvl1pPr marL="342900" indent="-342900">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53975" indent="4763">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5111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9683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14255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1882775" indent="4763"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lvl="4" algn="ctr" eaLnBrk="1" hangingPunct="1">
                <a:buClrTx/>
                <a:buFontTx/>
                <a:buNone/>
              </a:pPr>
              <a:r>
                <a:rPr lang="en-US" altLang="en-US" sz="3200">
                  <a:solidFill>
                    <a:schemeClr val="tx1"/>
                  </a:solidFill>
                </a:rPr>
                <a:t>Degludec U100</a:t>
              </a:r>
            </a:p>
          </p:txBody>
        </p:sp>
        <p:cxnSp>
          <p:nvCxnSpPr>
            <p:cNvPr id="3" name="Straight Arrow Connector 2">
              <a:extLst>
                <a:ext uri="{FF2B5EF4-FFF2-40B4-BE49-F238E27FC236}">
                  <a16:creationId xmlns:a16="http://schemas.microsoft.com/office/drawing/2014/main" id="{391239C0-140D-084A-9150-69BDDBAF7548}"/>
                </a:ext>
              </a:extLst>
            </p:cNvPr>
            <p:cNvCxnSpPr>
              <a:stCxn id="8" idx="3"/>
            </p:cNvCxnSpPr>
            <p:nvPr/>
          </p:nvCxnSpPr>
          <p:spPr>
            <a:xfrm flipV="1">
              <a:off x="3352800" y="2190751"/>
              <a:ext cx="1031875" cy="1035050"/>
            </a:xfrm>
            <a:prstGeom prst="straightConnector1">
              <a:avLst/>
            </a:prstGeom>
            <a:ln w="38100" cmpd="tri">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8D7A07F-F692-6F43-A498-536B95714945}"/>
                </a:ext>
              </a:extLst>
            </p:cNvPr>
            <p:cNvCxnSpPr>
              <a:cxnSpLocks/>
              <a:stCxn id="8" idx="3"/>
              <a:endCxn id="60423" idx="1"/>
            </p:cNvCxnSpPr>
            <p:nvPr/>
          </p:nvCxnSpPr>
          <p:spPr>
            <a:xfrm flipV="1">
              <a:off x="3352800" y="3187701"/>
              <a:ext cx="1031875" cy="38100"/>
            </a:xfrm>
            <a:prstGeom prst="straightConnector1">
              <a:avLst/>
            </a:prstGeom>
            <a:ln w="38100" cmpd="tri">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782A86-6C79-034D-9462-A3F7115295AE}"/>
                </a:ext>
              </a:extLst>
            </p:cNvPr>
            <p:cNvCxnSpPr>
              <a:cxnSpLocks/>
              <a:stCxn id="8" idx="3"/>
              <a:endCxn id="60424" idx="1"/>
            </p:cNvCxnSpPr>
            <p:nvPr/>
          </p:nvCxnSpPr>
          <p:spPr>
            <a:xfrm>
              <a:off x="3352800" y="3225801"/>
              <a:ext cx="1031875" cy="1092200"/>
            </a:xfrm>
            <a:prstGeom prst="straightConnector1">
              <a:avLst/>
            </a:prstGeom>
            <a:ln w="38100" cmpd="tri">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2171-ACB2-A3CE-0C1A-D79E3024B5C0}"/>
              </a:ext>
            </a:extLst>
          </p:cNvPr>
          <p:cNvPicPr>
            <a:picLocks noChangeAspect="1"/>
          </p:cNvPicPr>
          <p:nvPr/>
        </p:nvPicPr>
        <p:blipFill>
          <a:blip r:embed="rId2"/>
          <a:stretch>
            <a:fillRect/>
          </a:stretch>
        </p:blipFill>
        <p:spPr>
          <a:xfrm>
            <a:off x="685800" y="145245"/>
            <a:ext cx="7772400" cy="4853010"/>
          </a:xfrm>
          <a:prstGeom prst="rect">
            <a:avLst/>
          </a:prstGeom>
        </p:spPr>
      </p:pic>
    </p:spTree>
    <p:extLst>
      <p:ext uri="{BB962C8B-B14F-4D97-AF65-F5344CB8AC3E}">
        <p14:creationId xmlns:p14="http://schemas.microsoft.com/office/powerpoint/2010/main" val="1538097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47BF2-971D-CB73-13EA-1D57BC6BD020}"/>
              </a:ext>
            </a:extLst>
          </p:cNvPr>
          <p:cNvPicPr>
            <a:picLocks noChangeAspect="1"/>
          </p:cNvPicPr>
          <p:nvPr/>
        </p:nvPicPr>
        <p:blipFill>
          <a:blip r:embed="rId2"/>
          <a:stretch>
            <a:fillRect/>
          </a:stretch>
        </p:blipFill>
        <p:spPr>
          <a:xfrm>
            <a:off x="685800" y="126288"/>
            <a:ext cx="7772400" cy="4890924"/>
          </a:xfrm>
          <a:prstGeom prst="rect">
            <a:avLst/>
          </a:prstGeom>
        </p:spPr>
      </p:pic>
    </p:spTree>
    <p:extLst>
      <p:ext uri="{BB962C8B-B14F-4D97-AF65-F5344CB8AC3E}">
        <p14:creationId xmlns:p14="http://schemas.microsoft.com/office/powerpoint/2010/main" val="354275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AutoShape 4">
            <a:extLst>
              <a:ext uri="{FF2B5EF4-FFF2-40B4-BE49-F238E27FC236}">
                <a16:creationId xmlns:a16="http://schemas.microsoft.com/office/drawing/2014/main" id="{45B1F82F-44CE-7C48-8449-D07758736288}"/>
              </a:ext>
            </a:extLst>
          </p:cNvPr>
          <p:cNvSpPr>
            <a:spLocks noChangeAspect="1" noChangeArrowheads="1" noTextEdit="1"/>
          </p:cNvSpPr>
          <p:nvPr/>
        </p:nvSpPr>
        <p:spPr bwMode="auto">
          <a:xfrm>
            <a:off x="230188" y="971550"/>
            <a:ext cx="86868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_s386063">
            <a:extLst>
              <a:ext uri="{FF2B5EF4-FFF2-40B4-BE49-F238E27FC236}">
                <a16:creationId xmlns:a16="http://schemas.microsoft.com/office/drawing/2014/main" id="{FC843224-2F1E-9947-A120-45BC2684E72C}"/>
              </a:ext>
            </a:extLst>
          </p:cNvPr>
          <p:cNvSpPr>
            <a:spLocks noChangeArrowheads="1"/>
          </p:cNvSpPr>
          <p:nvPr/>
        </p:nvSpPr>
        <p:spPr bwMode="auto">
          <a:xfrm>
            <a:off x="457200" y="1876425"/>
            <a:ext cx="3159125" cy="874713"/>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endParaRPr lang="en-US" sz="2000" b="1">
              <a:latin typeface="Tahoma" charset="0"/>
              <a:ea typeface="MS PGothic" charset="0"/>
              <a:cs typeface="ＭＳ Ｐゴシック" charset="0"/>
            </a:endParaRPr>
          </a:p>
          <a:p>
            <a:pPr algn="ctr" eaLnBrk="1" hangingPunct="1">
              <a:defRPr/>
            </a:pPr>
            <a:r>
              <a:rPr lang="en-US" sz="2000" b="1">
                <a:latin typeface="Tahoma" charset="0"/>
                <a:ea typeface="MS PGothic" charset="0"/>
                <a:cs typeface="ＭＳ Ｐゴシック" charset="0"/>
              </a:rPr>
              <a:t>Insulin</a:t>
            </a:r>
            <a:r>
              <a:rPr lang="en-US" sz="2000">
                <a:latin typeface="Tahoma" charset="0"/>
                <a:ea typeface="MS PGothic" charset="0"/>
                <a:cs typeface="ＭＳ Ｐゴシック" charset="0"/>
              </a:rPr>
              <a:t> </a:t>
            </a:r>
          </a:p>
          <a:p>
            <a:pPr algn="ctr" eaLnBrk="1" hangingPunct="1">
              <a:defRPr/>
            </a:pPr>
            <a:r>
              <a:rPr lang="en-US" sz="2000">
                <a:latin typeface="Tahoma" charset="0"/>
                <a:ea typeface="MS PGothic" charset="0"/>
                <a:cs typeface="ＭＳ Ｐゴシック" charset="0"/>
              </a:rPr>
              <a:t>Recommended</a:t>
            </a:r>
          </a:p>
          <a:p>
            <a:pPr algn="ctr" eaLnBrk="1" hangingPunct="1">
              <a:defRPr/>
            </a:pPr>
            <a:endParaRPr lang="en-US" sz="2000">
              <a:latin typeface="Tahoma" charset="0"/>
              <a:ea typeface="MS PGothic" charset="0"/>
              <a:cs typeface="ＭＳ Ｐゴシック" charset="0"/>
            </a:endParaRPr>
          </a:p>
        </p:txBody>
      </p:sp>
      <p:sp>
        <p:nvSpPr>
          <p:cNvPr id="12" name="Rectangle 18">
            <a:extLst>
              <a:ext uri="{FF2B5EF4-FFF2-40B4-BE49-F238E27FC236}">
                <a16:creationId xmlns:a16="http://schemas.microsoft.com/office/drawing/2014/main" id="{96006668-F2CB-5043-B92E-08DCB354CBA4}"/>
              </a:ext>
            </a:extLst>
          </p:cNvPr>
          <p:cNvSpPr txBox="1">
            <a:spLocks noChangeArrowheads="1"/>
          </p:cNvSpPr>
          <p:nvPr/>
        </p:nvSpPr>
        <p:spPr>
          <a:xfrm>
            <a:off x="228600" y="228600"/>
            <a:ext cx="8534400" cy="857250"/>
          </a:xfrm>
          <a:prstGeom prst="rect">
            <a:avLst/>
          </a:prstGeom>
        </p:spPr>
        <p:txBody>
          <a:bodyPr/>
          <a:lstStyle/>
          <a:p>
            <a:pPr eaLnBrk="1" hangingPunct="1">
              <a:lnSpc>
                <a:spcPct val="90000"/>
              </a:lnSpc>
              <a:defRPr/>
            </a:pPr>
            <a:r>
              <a:rPr lang="en-US" sz="3200" kern="0" dirty="0">
                <a:solidFill>
                  <a:srgbClr val="FFFF00"/>
                </a:solidFill>
                <a:latin typeface="+mj-lt"/>
                <a:ea typeface="+mj-ea"/>
                <a:cs typeface="+mj-cs"/>
              </a:rPr>
              <a:t>Management of Patients With Diabetes in the Non-ICU Setting</a:t>
            </a:r>
          </a:p>
        </p:txBody>
      </p:sp>
      <p:sp>
        <p:nvSpPr>
          <p:cNvPr id="40965" name="Rectangle 6">
            <a:extLst>
              <a:ext uri="{FF2B5EF4-FFF2-40B4-BE49-F238E27FC236}">
                <a16:creationId xmlns:a16="http://schemas.microsoft.com/office/drawing/2014/main" id="{D23894DA-04FF-D14D-A312-93F425577428}"/>
              </a:ext>
            </a:extLst>
          </p:cNvPr>
          <p:cNvSpPr>
            <a:spLocks noChangeArrowheads="1"/>
          </p:cNvSpPr>
          <p:nvPr/>
        </p:nvSpPr>
        <p:spPr bwMode="auto">
          <a:xfrm>
            <a:off x="533400" y="1165225"/>
            <a:ext cx="8077200" cy="34925"/>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8"/>
              </a:schemeClr>
            </a:outerShdw>
          </a:effectLst>
        </p:spPr>
        <p:txBody>
          <a:bodyPr wrap="none" anchor="ctr"/>
          <a:lstStyle/>
          <a:p>
            <a:pPr eaLnBrk="1" hangingPunct="1">
              <a:defRPr/>
            </a:pPr>
            <a:endParaRPr lang="en-US">
              <a:latin typeface="Arial" charset="0"/>
              <a:ea typeface="ＭＳ Ｐゴシック" charset="0"/>
              <a:cs typeface="MS PGothic" charset="0"/>
            </a:endParaRPr>
          </a:p>
        </p:txBody>
      </p:sp>
      <p:sp>
        <p:nvSpPr>
          <p:cNvPr id="66565" name="TextBox 1">
            <a:extLst>
              <a:ext uri="{FF2B5EF4-FFF2-40B4-BE49-F238E27FC236}">
                <a16:creationId xmlns:a16="http://schemas.microsoft.com/office/drawing/2014/main" id="{3C73AD7E-B408-0240-AC80-D31A7FB410A1}"/>
              </a:ext>
            </a:extLst>
          </p:cNvPr>
          <p:cNvSpPr txBox="1">
            <a:spLocks noChangeArrowheads="1"/>
          </p:cNvSpPr>
          <p:nvPr/>
        </p:nvSpPr>
        <p:spPr bwMode="auto">
          <a:xfrm>
            <a:off x="609600" y="3036888"/>
            <a:ext cx="281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400">
                <a:solidFill>
                  <a:srgbClr val="00FFFF"/>
                </a:solidFill>
              </a:rPr>
              <a:t>What is the best insulin regimen?</a:t>
            </a:r>
          </a:p>
        </p:txBody>
      </p:sp>
      <p:cxnSp>
        <p:nvCxnSpPr>
          <p:cNvPr id="4" name="Straight Arrow Connector 3">
            <a:extLst>
              <a:ext uri="{FF2B5EF4-FFF2-40B4-BE49-F238E27FC236}">
                <a16:creationId xmlns:a16="http://schemas.microsoft.com/office/drawing/2014/main" id="{170DF049-317E-FF48-8DF7-EA792AD6CB42}"/>
              </a:ext>
            </a:extLst>
          </p:cNvPr>
          <p:cNvCxnSpPr>
            <a:cxnSpLocks noChangeShapeType="1"/>
          </p:cNvCxnSpPr>
          <p:nvPr/>
        </p:nvCxnSpPr>
        <p:spPr bwMode="auto">
          <a:xfrm>
            <a:off x="1828800" y="2751138"/>
            <a:ext cx="0" cy="228600"/>
          </a:xfrm>
          <a:prstGeom prst="straightConnector1">
            <a:avLst/>
          </a:prstGeom>
          <a:noFill/>
          <a:ln w="44450">
            <a:solidFill>
              <a:srgbClr val="00FFFF"/>
            </a:solidFill>
            <a:round/>
            <a:headEnd/>
            <a:tailEnd type="arrow" w="med" len="med"/>
          </a:ln>
          <a:effectLst>
            <a:outerShdw blurRad="40000" dist="20000" dir="5400000" rotWithShape="0">
              <a:srgbClr val="808080">
                <a:alpha val="37999"/>
              </a:srgbClr>
            </a:outerShdw>
          </a:effectLst>
        </p:spPr>
      </p:cxnSp>
      <p:sp>
        <p:nvSpPr>
          <p:cNvPr id="18" name="_s386063">
            <a:extLst>
              <a:ext uri="{FF2B5EF4-FFF2-40B4-BE49-F238E27FC236}">
                <a16:creationId xmlns:a16="http://schemas.microsoft.com/office/drawing/2014/main" id="{19917D51-C00B-5547-8EF0-1E71E8E55305}"/>
              </a:ext>
            </a:extLst>
          </p:cNvPr>
          <p:cNvSpPr>
            <a:spLocks noChangeArrowheads="1"/>
          </p:cNvSpPr>
          <p:nvPr/>
        </p:nvSpPr>
        <p:spPr bwMode="auto">
          <a:xfrm>
            <a:off x="3848100" y="1681163"/>
            <a:ext cx="4914900" cy="2922587"/>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marL="457200" indent="-457200" eaLnBrk="1" hangingPunct="1">
              <a:buFont typeface="+mj-lt"/>
              <a:buAutoNum type="arabicPeriod"/>
              <a:defRPr/>
            </a:pPr>
            <a:r>
              <a:rPr lang="en-US" sz="2000" dirty="0">
                <a:latin typeface="Tahoma" charset="0"/>
                <a:ea typeface="MS PGothic" charset="0"/>
                <a:cs typeface="ＭＳ Ｐゴシック" charset="0"/>
              </a:rPr>
              <a:t>Basal Bolus preferred over SSI</a:t>
            </a:r>
          </a:p>
          <a:p>
            <a:pPr marL="392113" indent="-392113" eaLnBrk="1" hangingPunct="1">
              <a:buFont typeface="+mj-lt"/>
              <a:buAutoNum type="arabicPeriod"/>
              <a:defRPr/>
            </a:pPr>
            <a:endParaRPr lang="en-US" sz="1100" dirty="0">
              <a:latin typeface="Tahoma" charset="0"/>
              <a:ea typeface="MS PGothic" charset="0"/>
              <a:cs typeface="ＭＳ Ｐゴシック" charset="0"/>
            </a:endParaRPr>
          </a:p>
          <a:p>
            <a:pPr marL="457200" indent="-457200" eaLnBrk="1" hangingPunct="1">
              <a:buFont typeface="+mj-lt"/>
              <a:buAutoNum type="arabicPeriod"/>
              <a:defRPr/>
            </a:pPr>
            <a:r>
              <a:rPr lang="en-US" sz="2000" dirty="0">
                <a:latin typeface="Tahoma" charset="0"/>
                <a:ea typeface="MS PGothic" charset="0"/>
                <a:cs typeface="ＭＳ Ｐゴシック" charset="0"/>
              </a:rPr>
              <a:t>Analogs vs. Human Insulin:</a:t>
            </a:r>
          </a:p>
          <a:p>
            <a:pPr marL="800100" lvl="1" indent="-342900" eaLnBrk="1" hangingPunct="1">
              <a:buFontTx/>
              <a:buChar char="-"/>
              <a:defRPr/>
            </a:pPr>
            <a:r>
              <a:rPr lang="en-US" sz="2000" dirty="0">
                <a:latin typeface="Tahoma" charset="0"/>
                <a:ea typeface="MS PGothic" charset="0"/>
                <a:cs typeface="ＭＳ Ｐゴシック" charset="0"/>
              </a:rPr>
              <a:t>Similar BG control, but less severe hypoglycemia with analogs</a:t>
            </a:r>
          </a:p>
          <a:p>
            <a:pPr eaLnBrk="1" hangingPunct="1">
              <a:tabLst>
                <a:tab pos="449263" algn="l"/>
              </a:tabLst>
              <a:defRPr/>
            </a:pPr>
            <a:r>
              <a:rPr lang="en-US" sz="2000" dirty="0">
                <a:latin typeface="Tahoma" charset="0"/>
                <a:ea typeface="MS PGothic" charset="0"/>
                <a:cs typeface="ＭＳ Ｐゴシック" charset="0"/>
              </a:rPr>
              <a:t>3. 	No differences among basal analogs</a:t>
            </a:r>
          </a:p>
        </p:txBody>
      </p:sp>
      <p:cxnSp>
        <p:nvCxnSpPr>
          <p:cNvPr id="14" name="Straight Arrow Connector 13">
            <a:extLst>
              <a:ext uri="{FF2B5EF4-FFF2-40B4-BE49-F238E27FC236}">
                <a16:creationId xmlns:a16="http://schemas.microsoft.com/office/drawing/2014/main" id="{B9CA70F9-9B92-DC47-B126-55121750C4D0}"/>
              </a:ext>
            </a:extLst>
          </p:cNvPr>
          <p:cNvCxnSpPr>
            <a:cxnSpLocks noChangeShapeType="1"/>
          </p:cNvCxnSpPr>
          <p:nvPr/>
        </p:nvCxnSpPr>
        <p:spPr bwMode="auto">
          <a:xfrm>
            <a:off x="3082925" y="3452813"/>
            <a:ext cx="533400" cy="0"/>
          </a:xfrm>
          <a:prstGeom prst="straightConnector1">
            <a:avLst/>
          </a:prstGeom>
          <a:noFill/>
          <a:ln w="44450">
            <a:solidFill>
              <a:srgbClr val="00FFFF"/>
            </a:solidFill>
            <a:round/>
            <a:headEnd/>
            <a:tailEnd type="arrow" w="med" len="med"/>
          </a:ln>
          <a:effectLst>
            <a:outerShdw blurRad="40000" dist="20000" dir="5400000" rotWithShape="0">
              <a:srgbClr val="808080">
                <a:alpha val="37999"/>
              </a:srgbClr>
            </a:outerShdw>
          </a:effectLst>
        </p:spPr>
      </p:cxnSp>
      <p:sp>
        <p:nvSpPr>
          <p:cNvPr id="13" name="TextBox 12">
            <a:extLst>
              <a:ext uri="{FF2B5EF4-FFF2-40B4-BE49-F238E27FC236}">
                <a16:creationId xmlns:a16="http://schemas.microsoft.com/office/drawing/2014/main" id="{CB770D75-30B6-BB4C-8E6E-23559979C7F2}"/>
              </a:ext>
            </a:extLst>
          </p:cNvPr>
          <p:cNvSpPr txBox="1"/>
          <p:nvPr/>
        </p:nvSpPr>
        <p:spPr>
          <a:xfrm>
            <a:off x="609600" y="2959100"/>
            <a:ext cx="7451725" cy="1816100"/>
          </a:xfrm>
          <a:prstGeom prst="rect">
            <a:avLst/>
          </a:prstGeom>
          <a:solidFill>
            <a:schemeClr val="tx1"/>
          </a:solidFill>
          <a:ln>
            <a:solidFill>
              <a:srgbClr val="00FFFF"/>
            </a:solidFill>
          </a:ln>
        </p:spPr>
        <p:txBody>
          <a:bodyPr wrap="none">
            <a:spAutoFit/>
          </a:bodyPr>
          <a:lstStyle/>
          <a:p>
            <a:pPr eaLnBrk="1" hangingPunct="1">
              <a:defRPr/>
            </a:pPr>
            <a:r>
              <a:rPr lang="en-US" sz="2800" dirty="0">
                <a:solidFill>
                  <a:srgbClr val="FFFF00"/>
                </a:solidFill>
                <a:latin typeface="Tahoma" charset="0"/>
                <a:ea typeface="ＭＳ Ｐゴシック" charset="0"/>
                <a:cs typeface="ＭＳ Ｐゴシック" charset="0"/>
              </a:rPr>
              <a:t>Limitations of Basal Bolus Regimens:  </a:t>
            </a:r>
          </a:p>
          <a:p>
            <a:pPr marL="285750" indent="-285750" eaLnBrk="1" hangingPunct="1">
              <a:buFont typeface="Arial"/>
              <a:buChar char="•"/>
              <a:defRPr/>
            </a:pPr>
            <a:r>
              <a:rPr lang="en-US" sz="2800" dirty="0">
                <a:solidFill>
                  <a:schemeClr val="bg1"/>
                </a:solidFill>
                <a:latin typeface="Tahoma" charset="0"/>
                <a:ea typeface="ＭＳ Ｐゴシック" charset="0"/>
                <a:cs typeface="ＭＳ Ｐゴシック" charset="0"/>
              </a:rPr>
              <a:t>Hypoglycemia Risk</a:t>
            </a:r>
          </a:p>
          <a:p>
            <a:pPr marL="285750" indent="-285750" eaLnBrk="1" hangingPunct="1">
              <a:buFont typeface="Arial"/>
              <a:buChar char="•"/>
              <a:defRPr/>
            </a:pPr>
            <a:r>
              <a:rPr lang="en-US" sz="2800" dirty="0">
                <a:solidFill>
                  <a:schemeClr val="bg1"/>
                </a:solidFill>
                <a:latin typeface="Tahoma" charset="0"/>
                <a:ea typeface="ＭＳ Ｐゴシック" charset="0"/>
                <a:cs typeface="ＭＳ Ｐゴシック" charset="0"/>
              </a:rPr>
              <a:t>Regimen	- Multiple injections</a:t>
            </a:r>
          </a:p>
          <a:p>
            <a:pPr lvl="4" eaLnBrk="1" hangingPunct="1">
              <a:defRPr/>
            </a:pPr>
            <a:r>
              <a:rPr lang="en-US" sz="2800" dirty="0">
                <a:solidFill>
                  <a:schemeClr val="bg1"/>
                </a:solidFill>
                <a:latin typeface="Tahoma" charset="0"/>
                <a:ea typeface="ＭＳ Ｐゴシック" charset="0"/>
                <a:cs typeface="ＭＳ Ｐゴシック" charset="0"/>
              </a:rPr>
              <a:t>- Over-treatment in many patients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E625BD4-C3A5-6448-BDB2-3CAB41943A18}"/>
              </a:ext>
            </a:extLst>
          </p:cNvPr>
          <p:cNvSpPr txBox="1">
            <a:spLocks noChangeArrowheads="1"/>
          </p:cNvSpPr>
          <p:nvPr/>
        </p:nvSpPr>
        <p:spPr>
          <a:xfrm>
            <a:off x="609600" y="319179"/>
            <a:ext cx="7696200" cy="857250"/>
          </a:xfrm>
          <a:prstGeom prst="rect">
            <a:avLst/>
          </a:prstGeom>
        </p:spPr>
        <p:txBody>
          <a:bodyPr/>
          <a:lstStyle>
            <a:lvl1pPr>
              <a:defRPr sz="1400">
                <a:solidFill>
                  <a:schemeClr val="tx1"/>
                </a:solidFill>
                <a:latin typeface="Tahoma" charset="0"/>
                <a:ea typeface="ＭＳ Ｐゴシック" charset="0"/>
                <a:cs typeface="ＭＳ Ｐゴシック" charset="0"/>
              </a:defRPr>
            </a:lvl1pPr>
            <a:lvl2pPr marL="37931725" indent="-37474525">
              <a:defRPr sz="1400">
                <a:solidFill>
                  <a:schemeClr val="tx1"/>
                </a:solidFill>
                <a:latin typeface="Tahoma" charset="0"/>
                <a:ea typeface="ＭＳ Ｐゴシック" charset="0"/>
              </a:defRPr>
            </a:lvl2pPr>
            <a:lvl3pPr marL="1143000" indent="-228600">
              <a:defRPr sz="1400">
                <a:solidFill>
                  <a:schemeClr val="tx1"/>
                </a:solidFill>
                <a:latin typeface="Tahoma" charset="0"/>
                <a:ea typeface="ＭＳ Ｐゴシック" charset="0"/>
              </a:defRPr>
            </a:lvl3pPr>
            <a:lvl4pPr marL="1600200" indent="-228600">
              <a:defRPr sz="1400">
                <a:solidFill>
                  <a:schemeClr val="tx1"/>
                </a:solidFill>
                <a:latin typeface="Tahoma" charset="0"/>
                <a:ea typeface="ＭＳ Ｐゴシック" charset="0"/>
              </a:defRPr>
            </a:lvl4pPr>
            <a:lvl5pPr marL="2057400" indent="-228600">
              <a:defRPr sz="1400">
                <a:solidFill>
                  <a:schemeClr val="tx1"/>
                </a:solidFill>
                <a:latin typeface="Tahoma" charset="0"/>
                <a:ea typeface="ＭＳ Ｐゴシック" charset="0"/>
              </a:defRPr>
            </a:lvl5pPr>
            <a:lvl6pPr marL="2514600" indent="-228600" eaLnBrk="0" fontAlgn="base" hangingPunct="0">
              <a:spcBef>
                <a:spcPct val="0"/>
              </a:spcBef>
              <a:spcAft>
                <a:spcPct val="0"/>
              </a:spcAft>
              <a:defRPr sz="1400">
                <a:solidFill>
                  <a:schemeClr val="tx1"/>
                </a:solidFill>
                <a:latin typeface="Tahoma" charset="0"/>
                <a:ea typeface="ＭＳ Ｐゴシック" charset="0"/>
              </a:defRPr>
            </a:lvl6pPr>
            <a:lvl7pPr marL="2971800" indent="-228600" eaLnBrk="0" fontAlgn="base" hangingPunct="0">
              <a:spcBef>
                <a:spcPct val="0"/>
              </a:spcBef>
              <a:spcAft>
                <a:spcPct val="0"/>
              </a:spcAft>
              <a:defRPr sz="1400">
                <a:solidFill>
                  <a:schemeClr val="tx1"/>
                </a:solidFill>
                <a:latin typeface="Tahoma" charset="0"/>
                <a:ea typeface="ＭＳ Ｐゴシック" charset="0"/>
              </a:defRPr>
            </a:lvl7pPr>
            <a:lvl8pPr marL="3429000" indent="-228600" eaLnBrk="0" fontAlgn="base" hangingPunct="0">
              <a:spcBef>
                <a:spcPct val="0"/>
              </a:spcBef>
              <a:spcAft>
                <a:spcPct val="0"/>
              </a:spcAft>
              <a:defRPr sz="1400">
                <a:solidFill>
                  <a:schemeClr val="tx1"/>
                </a:solidFill>
                <a:latin typeface="Tahoma" charset="0"/>
                <a:ea typeface="ＭＳ Ｐゴシック" charset="0"/>
              </a:defRPr>
            </a:lvl8pPr>
            <a:lvl9pPr marL="3886200" indent="-228600" eaLnBrk="0" fontAlgn="base" hangingPunct="0">
              <a:spcBef>
                <a:spcPct val="0"/>
              </a:spcBef>
              <a:spcAft>
                <a:spcPct val="0"/>
              </a:spcAft>
              <a:defRPr sz="1400">
                <a:solidFill>
                  <a:schemeClr val="tx1"/>
                </a:solidFill>
                <a:latin typeface="Tahoma" charset="0"/>
                <a:ea typeface="ＭＳ Ｐゴシック" charset="0"/>
              </a:defRPr>
            </a:lvl9pPr>
          </a:lstStyle>
          <a:p>
            <a:pPr algn="ctr" eaLnBrk="1" hangingPunct="1">
              <a:defRPr/>
            </a:pPr>
            <a:r>
              <a:rPr lang="en-US" sz="3600" dirty="0">
                <a:solidFill>
                  <a:srgbClr val="FFFF00"/>
                </a:solidFill>
                <a:effectLst>
                  <a:outerShdw blurRad="38100" dist="38100" dir="2700000" algn="tl">
                    <a:srgbClr val="000000"/>
                  </a:outerShdw>
                </a:effectLst>
                <a:cs typeface="MS PGothic" charset="0"/>
              </a:rPr>
              <a:t>Alternatives to Basal Bolus Insulin Regimen in Non-ICU Settings</a:t>
            </a:r>
            <a:endParaRPr lang="es-ES_tradnl" sz="3600" dirty="0">
              <a:solidFill>
                <a:srgbClr val="FFFF00"/>
              </a:solidFill>
              <a:effectLst>
                <a:outerShdw blurRad="38100" dist="38100" dir="2700000" algn="tl">
                  <a:srgbClr val="000000"/>
                </a:outerShdw>
              </a:effectLst>
              <a:cs typeface="MS PGothic" charset="0"/>
            </a:endParaRPr>
          </a:p>
        </p:txBody>
      </p:sp>
      <p:sp>
        <p:nvSpPr>
          <p:cNvPr id="55298" name="Text Box 6">
            <a:extLst>
              <a:ext uri="{FF2B5EF4-FFF2-40B4-BE49-F238E27FC236}">
                <a16:creationId xmlns:a16="http://schemas.microsoft.com/office/drawing/2014/main" id="{6ACFA2B7-CCD5-844C-8E49-BB429CBF4850}"/>
              </a:ext>
            </a:extLst>
          </p:cNvPr>
          <p:cNvSpPr txBox="1">
            <a:spLocks noChangeArrowheads="1"/>
          </p:cNvSpPr>
          <p:nvPr/>
        </p:nvSpPr>
        <p:spPr bwMode="auto">
          <a:xfrm>
            <a:off x="3032125" y="3738563"/>
            <a:ext cx="18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ＭＳ Ｐゴシック"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ＭＳ Ｐゴシック"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ＭＳ Ｐゴシック"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ＭＳ Ｐゴシック"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ＭＳ Ｐゴシック" panose="020B0600070205080204" pitchFamily="34" charset="-128"/>
              </a:defRPr>
            </a:lvl9pPr>
          </a:lstStyle>
          <a:p>
            <a:pPr eaLnBrk="1" hangingPunct="1">
              <a:spcBef>
                <a:spcPct val="0"/>
              </a:spcBef>
              <a:buClrTx/>
              <a:buFontTx/>
              <a:buNone/>
            </a:pPr>
            <a:endParaRPr lang="es-ES" altLang="en-US" sz="3600">
              <a:solidFill>
                <a:schemeClr val="tx1"/>
              </a:solidFill>
            </a:endParaRPr>
          </a:p>
        </p:txBody>
      </p:sp>
      <p:sp>
        <p:nvSpPr>
          <p:cNvPr id="55299" name="Rectangle 2">
            <a:extLst>
              <a:ext uri="{FF2B5EF4-FFF2-40B4-BE49-F238E27FC236}">
                <a16:creationId xmlns:a16="http://schemas.microsoft.com/office/drawing/2014/main" id="{130CB459-C3E7-2749-AE20-0C38A3C7C41F}"/>
              </a:ext>
            </a:extLst>
          </p:cNvPr>
          <p:cNvSpPr>
            <a:spLocks noChangeArrowheads="1"/>
          </p:cNvSpPr>
          <p:nvPr/>
        </p:nvSpPr>
        <p:spPr bwMode="auto">
          <a:xfrm>
            <a:off x="1104900" y="2160262"/>
            <a:ext cx="6705600" cy="16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66FFFF"/>
              </a:buClr>
              <a:buFont typeface="Wingdings" pitchFamily="2" charset="2"/>
              <a:buChar char="Ø"/>
              <a:defRPr sz="3200">
                <a:solidFill>
                  <a:schemeClr val="bg1"/>
                </a:solidFill>
                <a:latin typeface="Tahoma" panose="020B0604030504040204" pitchFamily="34" charset="0"/>
                <a:ea typeface="ＭＳ Ｐゴシック"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ＭＳ Ｐゴシック" panose="020B0600070205080204" pitchFamily="34" charset="-128"/>
              </a:defRPr>
            </a:lvl2pPr>
            <a:lvl3pPr marL="800100" indent="-457200">
              <a:spcBef>
                <a:spcPct val="20000"/>
              </a:spcBef>
              <a:buClr>
                <a:srgbClr val="FF0066"/>
              </a:buClr>
              <a:buChar char="•"/>
              <a:defRPr sz="2400">
                <a:solidFill>
                  <a:schemeClr val="bg1"/>
                </a:solidFill>
                <a:latin typeface="Tahoma" panose="020B0604030504040204" pitchFamily="34" charset="0"/>
                <a:ea typeface="ＭＳ Ｐゴシック" panose="020B0600070205080204" pitchFamily="34" charset="-128"/>
              </a:defRPr>
            </a:lvl3pPr>
            <a:lvl4pPr marL="1257300" indent="-457200">
              <a:spcBef>
                <a:spcPct val="20000"/>
              </a:spcBef>
              <a:buClr>
                <a:srgbClr val="00FF00"/>
              </a:buClr>
              <a:buChar char="o"/>
              <a:defRPr sz="2000">
                <a:solidFill>
                  <a:schemeClr val="bg1"/>
                </a:solidFill>
                <a:latin typeface="Tahoma" panose="020B0604030504040204" pitchFamily="34" charset="0"/>
                <a:ea typeface="ＭＳ Ｐゴシック"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ＭＳ Ｐゴシック" panose="020B0600070205080204" pitchFamily="34" charset="-128"/>
              </a:defRPr>
            </a:lvl9pPr>
          </a:lstStyle>
          <a:p>
            <a:pPr lvl="2" eaLnBrk="1" hangingPunct="1">
              <a:lnSpc>
                <a:spcPct val="150000"/>
              </a:lnSpc>
              <a:spcBef>
                <a:spcPct val="0"/>
              </a:spcBef>
              <a:buClrTx/>
            </a:pPr>
            <a:r>
              <a:rPr lang="en-US" altLang="en-US" sz="2800" dirty="0">
                <a:solidFill>
                  <a:srgbClr val="FFFFFF"/>
                </a:solidFill>
              </a:rPr>
              <a:t>Basal Plus (basal + correction)</a:t>
            </a:r>
          </a:p>
          <a:p>
            <a:pPr lvl="2" eaLnBrk="1" hangingPunct="1">
              <a:lnSpc>
                <a:spcPct val="110000"/>
              </a:lnSpc>
              <a:spcBef>
                <a:spcPct val="0"/>
              </a:spcBef>
              <a:buClrTx/>
            </a:pPr>
            <a:r>
              <a:rPr lang="en-US" altLang="en-US" sz="2800" dirty="0">
                <a:solidFill>
                  <a:srgbClr val="FFFFFF"/>
                </a:solidFill>
              </a:rPr>
              <a:t>Incretin agents</a:t>
            </a:r>
          </a:p>
          <a:p>
            <a:pPr lvl="2" eaLnBrk="1" hangingPunct="1">
              <a:lnSpc>
                <a:spcPct val="110000"/>
              </a:lnSpc>
              <a:spcBef>
                <a:spcPct val="0"/>
              </a:spcBef>
              <a:buClrTx/>
            </a:pPr>
            <a:r>
              <a:rPr lang="en-US" altLang="en-US" sz="2800" dirty="0">
                <a:solidFill>
                  <a:srgbClr val="FFFFFF"/>
                </a:solidFill>
              </a:rPr>
              <a:t>Sliding Scale Insulin</a:t>
            </a:r>
          </a:p>
        </p:txBody>
      </p:sp>
      <p:sp>
        <p:nvSpPr>
          <p:cNvPr id="6" name="Rectangle 64">
            <a:extLst>
              <a:ext uri="{FF2B5EF4-FFF2-40B4-BE49-F238E27FC236}">
                <a16:creationId xmlns:a16="http://schemas.microsoft.com/office/drawing/2014/main" id="{DFE8160D-C250-134A-BDF1-02F0D327610F}"/>
              </a:ext>
            </a:extLst>
          </p:cNvPr>
          <p:cNvSpPr>
            <a:spLocks noChangeArrowheads="1"/>
          </p:cNvSpPr>
          <p:nvPr/>
        </p:nvSpPr>
        <p:spPr bwMode="auto">
          <a:xfrm>
            <a:off x="381000" y="1834402"/>
            <a:ext cx="8153400" cy="34925"/>
          </a:xfrm>
          <a:prstGeom prst="rect">
            <a:avLst/>
          </a:prstGeom>
          <a:gradFill rotWithShape="0">
            <a:gsLst>
              <a:gs pos="0">
                <a:srgbClr val="FF0000">
                  <a:alpha val="82001"/>
                </a:srgbClr>
              </a:gs>
              <a:gs pos="100000">
                <a:srgbClr val="13017C"/>
              </a:gs>
            </a:gsLst>
            <a:lin ang="0" scaled="1"/>
          </a:gradFill>
          <a:ln>
            <a:noFill/>
          </a:ln>
          <a:effectLst>
            <a:outerShdw blurRad="63500" dist="38099" dir="2700000" algn="ctr" rotWithShape="0">
              <a:schemeClr val="bg2">
                <a:alpha val="74998"/>
              </a:schemeClr>
            </a:outerShdw>
          </a:effectLst>
        </p:spPr>
        <p:txBody>
          <a:bodyPr rot="10800000" wrap="none" anchor="ctr"/>
          <a:lstStyle/>
          <a:p>
            <a:pPr eaLnBrk="1" hangingPunct="1">
              <a:defRPr/>
            </a:pPr>
            <a:endParaRPr lang="en-US">
              <a:latin typeface="Tahoma" charset="0"/>
              <a:ea typeface="ＭＳ Ｐゴシック" charset="0"/>
              <a:cs typeface="MS PGothic"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D2DF5FB9-3801-4B46-A036-CA380DA1AE0C}"/>
              </a:ext>
            </a:extLst>
          </p:cNvPr>
          <p:cNvSpPr>
            <a:spLocks noChangeArrowheads="1"/>
          </p:cNvSpPr>
          <p:nvPr/>
        </p:nvSpPr>
        <p:spPr bwMode="auto">
          <a:xfrm>
            <a:off x="228600" y="193675"/>
            <a:ext cx="868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3600">
                <a:solidFill>
                  <a:srgbClr val="FFFF00"/>
                </a:solidFill>
                <a:latin typeface="Calibri" panose="020F0502020204030204" pitchFamily="34" charset="0"/>
              </a:rPr>
              <a:t>Insulin Treatment in Non-ICU Setting</a:t>
            </a:r>
          </a:p>
        </p:txBody>
      </p:sp>
      <p:sp>
        <p:nvSpPr>
          <p:cNvPr id="43011" name="Rectangle 6">
            <a:extLst>
              <a:ext uri="{FF2B5EF4-FFF2-40B4-BE49-F238E27FC236}">
                <a16:creationId xmlns:a16="http://schemas.microsoft.com/office/drawing/2014/main" id="{0B19A004-8A16-224A-90AC-327CDD192ABB}"/>
              </a:ext>
            </a:extLst>
          </p:cNvPr>
          <p:cNvSpPr>
            <a:spLocks noChangeArrowheads="1"/>
          </p:cNvSpPr>
          <p:nvPr/>
        </p:nvSpPr>
        <p:spPr bwMode="auto">
          <a:xfrm>
            <a:off x="609600" y="1028700"/>
            <a:ext cx="8077200" cy="34925"/>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8"/>
              </a:schemeClr>
            </a:outerShdw>
          </a:effectLst>
        </p:spPr>
        <p:txBody>
          <a:bodyPr wrap="none" anchor="ctr"/>
          <a:lstStyle/>
          <a:p>
            <a:pPr eaLnBrk="1" hangingPunct="1">
              <a:defRPr/>
            </a:pPr>
            <a:endParaRPr lang="en-US">
              <a:latin typeface="Arial" charset="0"/>
              <a:ea typeface="ＭＳ Ｐゴシック" charset="0"/>
              <a:cs typeface="MS PGothic" charset="0"/>
            </a:endParaRPr>
          </a:p>
        </p:txBody>
      </p:sp>
      <p:sp>
        <p:nvSpPr>
          <p:cNvPr id="69635" name="TextBox 10">
            <a:extLst>
              <a:ext uri="{FF2B5EF4-FFF2-40B4-BE49-F238E27FC236}">
                <a16:creationId xmlns:a16="http://schemas.microsoft.com/office/drawing/2014/main" id="{F6712C8A-5E7F-6846-967D-E2D9D594C9AB}"/>
              </a:ext>
            </a:extLst>
          </p:cNvPr>
          <p:cNvSpPr txBox="1">
            <a:spLocks noChangeArrowheads="1"/>
          </p:cNvSpPr>
          <p:nvPr/>
        </p:nvSpPr>
        <p:spPr bwMode="auto">
          <a:xfrm>
            <a:off x="1905000" y="1276350"/>
            <a:ext cx="5480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000" b="1">
                <a:solidFill>
                  <a:srgbClr val="FFFF00"/>
                </a:solidFill>
              </a:rPr>
              <a:t>T2DM with BG &gt; 140 mg/dl (7.7 mmol/l)</a:t>
            </a:r>
          </a:p>
        </p:txBody>
      </p:sp>
      <p:sp>
        <p:nvSpPr>
          <p:cNvPr id="69636" name="TextBox 11">
            <a:extLst>
              <a:ext uri="{FF2B5EF4-FFF2-40B4-BE49-F238E27FC236}">
                <a16:creationId xmlns:a16="http://schemas.microsoft.com/office/drawing/2014/main" id="{63F2F41B-D906-5E43-85F9-21480F88E80E}"/>
              </a:ext>
            </a:extLst>
          </p:cNvPr>
          <p:cNvSpPr txBox="1">
            <a:spLocks noChangeArrowheads="1"/>
          </p:cNvSpPr>
          <p:nvPr/>
        </p:nvSpPr>
        <p:spPr bwMode="auto">
          <a:xfrm>
            <a:off x="858838" y="2946400"/>
            <a:ext cx="3560762" cy="16319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000"/>
              <a:t>Basal insulin </a:t>
            </a:r>
          </a:p>
          <a:p>
            <a:pPr eaLnBrk="1" hangingPunct="1">
              <a:spcBef>
                <a:spcPct val="0"/>
              </a:spcBef>
              <a:buClrTx/>
              <a:buFontTx/>
              <a:buNone/>
            </a:pPr>
            <a:r>
              <a:rPr lang="en-US" altLang="en-US" sz="2000"/>
              <a:t>- Start at 0.2-0.25 U/Kg/day*</a:t>
            </a:r>
          </a:p>
          <a:p>
            <a:pPr eaLnBrk="1" hangingPunct="1">
              <a:spcBef>
                <a:spcPct val="0"/>
              </a:spcBef>
              <a:buClrTx/>
              <a:buFontTx/>
              <a:buNone/>
            </a:pPr>
            <a:r>
              <a:rPr lang="en-US" altLang="en-US" sz="2000"/>
              <a:t>- Correction doses with rapid 	acting insulin AC</a:t>
            </a:r>
          </a:p>
          <a:p>
            <a:pPr eaLnBrk="1" hangingPunct="1">
              <a:spcBef>
                <a:spcPct val="0"/>
              </a:spcBef>
              <a:buClrTx/>
              <a:buFontTx/>
              <a:buNone/>
            </a:pPr>
            <a:r>
              <a:rPr lang="en-US" altLang="en-US" sz="2000"/>
              <a:t>- Adjust basal as needed</a:t>
            </a:r>
          </a:p>
        </p:txBody>
      </p:sp>
      <p:sp>
        <p:nvSpPr>
          <p:cNvPr id="69637" name="TextBox 12">
            <a:extLst>
              <a:ext uri="{FF2B5EF4-FFF2-40B4-BE49-F238E27FC236}">
                <a16:creationId xmlns:a16="http://schemas.microsoft.com/office/drawing/2014/main" id="{F6C9467C-6309-7E43-B02E-6C06FAA467DC}"/>
              </a:ext>
            </a:extLst>
          </p:cNvPr>
          <p:cNvSpPr txBox="1">
            <a:spLocks noChangeArrowheads="1"/>
          </p:cNvSpPr>
          <p:nvPr/>
        </p:nvSpPr>
        <p:spPr bwMode="auto">
          <a:xfrm>
            <a:off x="1374775" y="1958975"/>
            <a:ext cx="2525713" cy="7080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000"/>
              <a:t>NPO</a:t>
            </a:r>
          </a:p>
          <a:p>
            <a:pPr algn="ctr" eaLnBrk="1" hangingPunct="1">
              <a:spcBef>
                <a:spcPct val="0"/>
              </a:spcBef>
              <a:buClrTx/>
              <a:buFontTx/>
              <a:buNone/>
            </a:pPr>
            <a:r>
              <a:rPr lang="en-US" altLang="en-US" sz="2000"/>
              <a:t>Uncertain oral intake</a:t>
            </a:r>
          </a:p>
        </p:txBody>
      </p:sp>
      <p:sp>
        <p:nvSpPr>
          <p:cNvPr id="69638" name="TextBox 13">
            <a:extLst>
              <a:ext uri="{FF2B5EF4-FFF2-40B4-BE49-F238E27FC236}">
                <a16:creationId xmlns:a16="http://schemas.microsoft.com/office/drawing/2014/main" id="{1D05C178-B08C-EF4A-9CFE-6572A3EC1D30}"/>
              </a:ext>
            </a:extLst>
          </p:cNvPr>
          <p:cNvSpPr txBox="1">
            <a:spLocks noChangeArrowheads="1"/>
          </p:cNvSpPr>
          <p:nvPr/>
        </p:nvSpPr>
        <p:spPr bwMode="auto">
          <a:xfrm>
            <a:off x="5675313" y="2016125"/>
            <a:ext cx="1409700" cy="7080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000"/>
              <a:t>Adequate</a:t>
            </a:r>
          </a:p>
          <a:p>
            <a:pPr algn="ctr" eaLnBrk="1" hangingPunct="1">
              <a:spcBef>
                <a:spcPct val="0"/>
              </a:spcBef>
              <a:buClrTx/>
              <a:buFontTx/>
              <a:buNone/>
            </a:pPr>
            <a:r>
              <a:rPr lang="en-US" altLang="en-US" sz="2000"/>
              <a:t>Oral intake</a:t>
            </a:r>
          </a:p>
        </p:txBody>
      </p:sp>
      <p:sp>
        <p:nvSpPr>
          <p:cNvPr id="69639" name="TextBox 14">
            <a:extLst>
              <a:ext uri="{FF2B5EF4-FFF2-40B4-BE49-F238E27FC236}">
                <a16:creationId xmlns:a16="http://schemas.microsoft.com/office/drawing/2014/main" id="{2D269762-C35A-1147-875C-36BB29735B7E}"/>
              </a:ext>
            </a:extLst>
          </p:cNvPr>
          <p:cNvSpPr txBox="1">
            <a:spLocks noChangeArrowheads="1"/>
          </p:cNvSpPr>
          <p:nvPr/>
        </p:nvSpPr>
        <p:spPr bwMode="auto">
          <a:xfrm>
            <a:off x="5105400" y="2952750"/>
            <a:ext cx="2800350" cy="13239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000"/>
              <a:t>Basal Bolus</a:t>
            </a:r>
          </a:p>
          <a:p>
            <a:pPr eaLnBrk="1" hangingPunct="1">
              <a:spcBef>
                <a:spcPct val="0"/>
              </a:spcBef>
              <a:buClrTx/>
              <a:buFontTx/>
              <a:buNone/>
            </a:pPr>
            <a:r>
              <a:rPr lang="en-US" altLang="en-US" sz="2000"/>
              <a:t>TDD: 0.4-0.5 U/Kg/day</a:t>
            </a:r>
          </a:p>
          <a:p>
            <a:pPr eaLnBrk="1" hangingPunct="1">
              <a:spcBef>
                <a:spcPct val="0"/>
              </a:spcBef>
              <a:buClrTx/>
              <a:buFontTx/>
              <a:buChar char="-"/>
            </a:pPr>
            <a:r>
              <a:rPr lang="en-US" altLang="en-US" sz="2000"/>
              <a:t>½ basal, ½ bolus</a:t>
            </a:r>
          </a:p>
          <a:p>
            <a:pPr eaLnBrk="1" hangingPunct="1">
              <a:spcBef>
                <a:spcPct val="0"/>
              </a:spcBef>
              <a:buClrTx/>
              <a:buFontTx/>
              <a:buChar char="-"/>
            </a:pPr>
            <a:r>
              <a:rPr lang="en-US" altLang="en-US" sz="2000"/>
              <a:t>- adjust as needed</a:t>
            </a:r>
          </a:p>
        </p:txBody>
      </p:sp>
      <p:cxnSp>
        <p:nvCxnSpPr>
          <p:cNvPr id="17" name="Straight Arrow Connector 16">
            <a:extLst>
              <a:ext uri="{FF2B5EF4-FFF2-40B4-BE49-F238E27FC236}">
                <a16:creationId xmlns:a16="http://schemas.microsoft.com/office/drawing/2014/main" id="{2E200498-A612-1C45-B30A-73048E026A23}"/>
              </a:ext>
            </a:extLst>
          </p:cNvPr>
          <p:cNvCxnSpPr/>
          <p:nvPr/>
        </p:nvCxnSpPr>
        <p:spPr>
          <a:xfrm rot="5400000">
            <a:off x="2582069" y="1818481"/>
            <a:ext cx="17145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989552-B6D9-1446-B143-8C1A3B480C8B}"/>
              </a:ext>
            </a:extLst>
          </p:cNvPr>
          <p:cNvCxnSpPr/>
          <p:nvPr/>
        </p:nvCxnSpPr>
        <p:spPr>
          <a:xfrm rot="5400000">
            <a:off x="2580482" y="2809081"/>
            <a:ext cx="171450"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B1CB69-002F-1C46-89D8-B2787AE98A0D}"/>
              </a:ext>
            </a:extLst>
          </p:cNvPr>
          <p:cNvCxnSpPr/>
          <p:nvPr/>
        </p:nvCxnSpPr>
        <p:spPr>
          <a:xfrm rot="5400000">
            <a:off x="6314282" y="1818481"/>
            <a:ext cx="171450"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720790-49FE-9A45-BEF5-A7A036EB0BFE}"/>
              </a:ext>
            </a:extLst>
          </p:cNvPr>
          <p:cNvCxnSpPr/>
          <p:nvPr/>
        </p:nvCxnSpPr>
        <p:spPr>
          <a:xfrm rot="5400000">
            <a:off x="6238082" y="2866231"/>
            <a:ext cx="171450"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B623B91-5C5B-4242-B93A-B10FB8B12D72}"/>
              </a:ext>
            </a:extLst>
          </p:cNvPr>
          <p:cNvCxnSpPr/>
          <p:nvPr/>
        </p:nvCxnSpPr>
        <p:spPr>
          <a:xfrm>
            <a:off x="4267200" y="2317750"/>
            <a:ext cx="1066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9645" name="Text Box 2">
            <a:extLst>
              <a:ext uri="{FF2B5EF4-FFF2-40B4-BE49-F238E27FC236}">
                <a16:creationId xmlns:a16="http://schemas.microsoft.com/office/drawing/2014/main" id="{25ABD6C7-8E26-4946-B926-C5CABD718D7A}"/>
              </a:ext>
            </a:extLst>
          </p:cNvPr>
          <p:cNvSpPr txBox="1">
            <a:spLocks noChangeArrowheads="1"/>
          </p:cNvSpPr>
          <p:nvPr/>
        </p:nvSpPr>
        <p:spPr bwMode="auto">
          <a:xfrm>
            <a:off x="228600" y="463867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400"/>
              <a:t>ADA Standard of Care, Diabetes Care 2018</a:t>
            </a:r>
          </a:p>
          <a:p>
            <a:pPr eaLnBrk="1" hangingPunct="1">
              <a:spcBef>
                <a:spcPct val="0"/>
              </a:spcBef>
              <a:buClrTx/>
              <a:buFontTx/>
              <a:buNone/>
            </a:pPr>
            <a:r>
              <a:rPr lang="en-US" altLang="en-US" sz="1400"/>
              <a:t>Umpierrez et al. Endocrine Society Guidelines. JCEM 2012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F6368E1-184A-CB46-AFB5-5F94DA31EF55}"/>
              </a:ext>
            </a:extLst>
          </p:cNvPr>
          <p:cNvSpPr>
            <a:spLocks noGrp="1"/>
          </p:cNvSpPr>
          <p:nvPr>
            <p:ph type="title"/>
          </p:nvPr>
        </p:nvSpPr>
        <p:spPr>
          <a:xfrm>
            <a:off x="533400" y="171450"/>
            <a:ext cx="8077200" cy="857250"/>
          </a:xfrm>
        </p:spPr>
        <p:txBody>
          <a:bodyPr/>
          <a:lstStyle/>
          <a:p>
            <a:pPr>
              <a:defRP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Basal Plus Correction vs. Basal Bolus</a:t>
            </a:r>
          </a:p>
        </p:txBody>
      </p:sp>
      <p:sp>
        <p:nvSpPr>
          <p:cNvPr id="22531" name="Content Placeholder 2">
            <a:extLst>
              <a:ext uri="{FF2B5EF4-FFF2-40B4-BE49-F238E27FC236}">
                <a16:creationId xmlns:a16="http://schemas.microsoft.com/office/drawing/2014/main" id="{764A1A99-082F-AE4D-9636-93F5ABFE3283}"/>
              </a:ext>
            </a:extLst>
          </p:cNvPr>
          <p:cNvSpPr>
            <a:spLocks noGrp="1"/>
          </p:cNvSpPr>
          <p:nvPr>
            <p:ph idx="1"/>
          </p:nvPr>
        </p:nvSpPr>
        <p:spPr>
          <a:xfrm>
            <a:off x="152400" y="1200150"/>
            <a:ext cx="4191000" cy="2000250"/>
          </a:xfrm>
          <a:ln>
            <a:solidFill>
              <a:srgbClr val="FFC000"/>
            </a:solidFill>
          </a:ln>
        </p:spPr>
        <p:txBody>
          <a:bodyPr/>
          <a:lstStyle/>
          <a:p>
            <a:pPr marL="0" indent="4763">
              <a:buFont typeface="Wingdings" charset="0"/>
              <a:buNone/>
              <a:defRPr/>
            </a:pPr>
            <a:r>
              <a:rPr lang="en-US" sz="2000" dirty="0">
                <a:solidFill>
                  <a:srgbClr val="00FFFF"/>
                </a:solidFill>
                <a:latin typeface="Arial" charset="0"/>
                <a:ea typeface="ＭＳ Ｐゴシック" charset="0"/>
                <a:cs typeface="ＭＳ Ｐゴシック" charset="0"/>
              </a:rPr>
              <a:t>Basal plus supplements</a:t>
            </a:r>
          </a:p>
          <a:p>
            <a:pPr marL="569913" lvl="1">
              <a:buFont typeface="Wingdings" charset="0"/>
              <a:buChar char="Ø"/>
              <a:defRPr/>
            </a:pPr>
            <a:r>
              <a:rPr lang="en-US" sz="2000" dirty="0">
                <a:latin typeface="Arial" charset="0"/>
                <a:ea typeface="MS PGothic" charset="0"/>
                <a:cs typeface="MS PGothic" charset="0"/>
              </a:rPr>
              <a:t>Starting glargine*:  0.25 U/kg </a:t>
            </a:r>
          </a:p>
          <a:p>
            <a:pPr marL="569913" lvl="1">
              <a:buFont typeface="Wingdings" charset="0"/>
              <a:buChar char="Ø"/>
              <a:defRPr/>
            </a:pPr>
            <a:r>
              <a:rPr lang="en-US" sz="2000" dirty="0">
                <a:latin typeface="Arial" charset="0"/>
                <a:ea typeface="MS PGothic" charset="0"/>
                <a:cs typeface="MS PGothic" charset="0"/>
              </a:rPr>
              <a:t>Correction with glulisine for BG &gt;140 mg/dl per scale </a:t>
            </a:r>
          </a:p>
          <a:p>
            <a:pPr marL="569913" lvl="1">
              <a:buFont typeface="Wingdings" charset="0"/>
              <a:buNone/>
              <a:defRPr/>
            </a:pPr>
            <a:endParaRPr lang="en-US" sz="2000" dirty="0">
              <a:latin typeface="Arial" charset="0"/>
              <a:ea typeface="MS PGothic" charset="0"/>
              <a:cs typeface="MS PGothic" charset="0"/>
            </a:endParaRPr>
          </a:p>
        </p:txBody>
      </p:sp>
      <p:sp>
        <p:nvSpPr>
          <p:cNvPr id="4" name="Rectangle 3">
            <a:extLst>
              <a:ext uri="{FF2B5EF4-FFF2-40B4-BE49-F238E27FC236}">
                <a16:creationId xmlns:a16="http://schemas.microsoft.com/office/drawing/2014/main" id="{E85A45F8-846B-5847-B90E-D09F87DECB64}"/>
              </a:ext>
            </a:extLst>
          </p:cNvPr>
          <p:cNvSpPr>
            <a:spLocks noChangeArrowheads="1"/>
          </p:cNvSpPr>
          <p:nvPr/>
        </p:nvSpPr>
        <p:spPr bwMode="auto">
          <a:xfrm>
            <a:off x="381000" y="971550"/>
            <a:ext cx="8153400" cy="34925"/>
          </a:xfrm>
          <a:prstGeom prst="rect">
            <a:avLst/>
          </a:prstGeom>
          <a:gradFill rotWithShape="0">
            <a:gsLst>
              <a:gs pos="0">
                <a:srgbClr val="FF0000">
                  <a:alpha val="82001"/>
                </a:srgbClr>
              </a:gs>
              <a:gs pos="100000">
                <a:srgbClr val="13017C"/>
              </a:gs>
            </a:gsLst>
            <a:lin ang="0" scaled="1"/>
          </a:gradFill>
          <a:ln>
            <a:noFill/>
          </a:ln>
          <a:effectLst>
            <a:outerShdw dist="35921" dir="2700000" algn="ctr" rotWithShape="0">
              <a:schemeClr val="bg2"/>
            </a:outerShdw>
          </a:effectLst>
        </p:spPr>
        <p:txBody>
          <a:bodyPr rot="10800000" wrap="none" anchor="ctr"/>
          <a:lstStyle/>
          <a:p>
            <a:pPr>
              <a:defRPr/>
            </a:pPr>
            <a:endParaRPr lang="en-US">
              <a:effectLst>
                <a:outerShdw blurRad="38100" dist="38100" dir="2700000" algn="tl">
                  <a:srgbClr val="FFFFFF"/>
                </a:outerShdw>
              </a:effectLst>
              <a:latin typeface="Tahoma" charset="0"/>
              <a:ea typeface="ＭＳ Ｐゴシック" charset="0"/>
              <a:cs typeface="MS PGothic" charset="0"/>
            </a:endParaRPr>
          </a:p>
        </p:txBody>
      </p:sp>
      <p:sp>
        <p:nvSpPr>
          <p:cNvPr id="7" name="Content Placeholder 2">
            <a:extLst>
              <a:ext uri="{FF2B5EF4-FFF2-40B4-BE49-F238E27FC236}">
                <a16:creationId xmlns:a16="http://schemas.microsoft.com/office/drawing/2014/main" id="{95DC8944-83B8-4E48-8A88-BD28EF31E1D2}"/>
              </a:ext>
            </a:extLst>
          </p:cNvPr>
          <p:cNvSpPr txBox="1">
            <a:spLocks/>
          </p:cNvSpPr>
          <p:nvPr/>
        </p:nvSpPr>
        <p:spPr bwMode="auto">
          <a:xfrm>
            <a:off x="4572000" y="1200150"/>
            <a:ext cx="4267200" cy="2590800"/>
          </a:xfrm>
          <a:prstGeom prst="rect">
            <a:avLst/>
          </a:prstGeom>
          <a:noFill/>
          <a:ln w="9525">
            <a:solidFill>
              <a:srgbClr val="FFC000"/>
            </a:solidFill>
            <a:miter lim="800000"/>
            <a:headEnd/>
            <a:tailEnd/>
          </a:ln>
          <a:effectLst/>
        </p:spPr>
        <p:txBody>
          <a:bodyPr/>
          <a:lstStyle>
            <a:lvl1pPr indent="4763">
              <a:defRPr sz="3200">
                <a:solidFill>
                  <a:schemeClr val="bg1"/>
                </a:solidFill>
                <a:latin typeface="Tahoma" charset="0"/>
                <a:ea typeface="ＭＳ Ｐゴシック" charset="0"/>
                <a:cs typeface="MS PGothic" charset="0"/>
              </a:defRPr>
            </a:lvl1pPr>
            <a:lvl2pPr marL="449263">
              <a:defRPr sz="2800">
                <a:solidFill>
                  <a:schemeClr val="bg1"/>
                </a:solidFill>
                <a:latin typeface="Tahoma" charset="0"/>
                <a:ea typeface="MS PGothic" charset="0"/>
                <a:cs typeface="MS PGothic" charset="0"/>
              </a:defRPr>
            </a:lvl2pPr>
            <a:lvl3pPr marL="787400" indent="-285750">
              <a:defRPr sz="2400">
                <a:solidFill>
                  <a:schemeClr val="bg1"/>
                </a:solidFill>
                <a:latin typeface="Tahoma" charset="0"/>
                <a:ea typeface="MS PGothic" charset="0"/>
                <a:cs typeface="MS PGothic" charset="0"/>
              </a:defRPr>
            </a:lvl3pPr>
            <a:lvl4pPr>
              <a:defRPr sz="2000">
                <a:solidFill>
                  <a:schemeClr val="bg1"/>
                </a:solidFill>
                <a:latin typeface="Tahoma" charset="0"/>
                <a:ea typeface="MS PGothic" charset="0"/>
                <a:cs typeface="MS PGothic" charset="0"/>
              </a:defRPr>
            </a:lvl4pPr>
            <a:lvl5pPr>
              <a:defRPr sz="2000">
                <a:solidFill>
                  <a:schemeClr val="bg1"/>
                </a:solidFill>
                <a:latin typeface="Tahoma" charset="0"/>
                <a:ea typeface="MS PGothic" charset="0"/>
                <a:cs typeface="MS PGothic" charset="0"/>
              </a:defRPr>
            </a:lvl5pPr>
            <a:lvl6pPr eaLnBrk="0" hangingPunct="0">
              <a:defRPr sz="2000">
                <a:solidFill>
                  <a:schemeClr val="bg1"/>
                </a:solidFill>
                <a:latin typeface="Tahoma" charset="0"/>
                <a:ea typeface="MS PGothic" charset="0"/>
                <a:cs typeface="MS PGothic" charset="0"/>
              </a:defRPr>
            </a:lvl6pPr>
            <a:lvl7pPr eaLnBrk="0" hangingPunct="0">
              <a:defRPr sz="2000">
                <a:solidFill>
                  <a:schemeClr val="bg1"/>
                </a:solidFill>
                <a:latin typeface="Tahoma" charset="0"/>
                <a:ea typeface="MS PGothic" charset="0"/>
                <a:cs typeface="MS PGothic" charset="0"/>
              </a:defRPr>
            </a:lvl7pPr>
            <a:lvl8pPr eaLnBrk="0" hangingPunct="0">
              <a:defRPr sz="2000">
                <a:solidFill>
                  <a:schemeClr val="bg1"/>
                </a:solidFill>
                <a:latin typeface="Tahoma" charset="0"/>
                <a:ea typeface="MS PGothic" charset="0"/>
                <a:cs typeface="MS PGothic" charset="0"/>
              </a:defRPr>
            </a:lvl8pPr>
            <a:lvl9pPr eaLnBrk="0" hangingPunct="0">
              <a:defRPr sz="2000">
                <a:solidFill>
                  <a:schemeClr val="bg1"/>
                </a:solidFill>
                <a:latin typeface="Tahoma" charset="0"/>
                <a:ea typeface="MS PGothic" charset="0"/>
                <a:cs typeface="MS PGothic" charset="0"/>
              </a:defRPr>
            </a:lvl9pPr>
          </a:lstStyle>
          <a:p>
            <a:pPr marL="342900">
              <a:spcBef>
                <a:spcPct val="20000"/>
              </a:spcBef>
              <a:buClr>
                <a:srgbClr val="66FFFF"/>
              </a:buClr>
              <a:defRPr/>
            </a:pPr>
            <a:r>
              <a:rPr lang="en-US" sz="2000" dirty="0">
                <a:solidFill>
                  <a:srgbClr val="00FFFF"/>
                </a:solidFill>
                <a:effectLst>
                  <a:outerShdw blurRad="38100" dist="38100" dir="2700000" algn="tl">
                    <a:srgbClr val="000000"/>
                  </a:outerShdw>
                </a:effectLst>
                <a:latin typeface="Arial" charset="0"/>
              </a:rPr>
              <a:t>Basal Bolus Regimen</a:t>
            </a:r>
          </a:p>
          <a:p>
            <a:pPr lvl="1" indent="-285750">
              <a:spcBef>
                <a:spcPct val="20000"/>
              </a:spcBef>
              <a:buClr>
                <a:srgbClr val="FFFF00"/>
              </a:buClr>
              <a:buFont typeface="Wingdings" charset="0"/>
              <a:buChar char="Ø"/>
              <a:defRPr/>
            </a:pPr>
            <a:r>
              <a:rPr lang="en-US" sz="2000" dirty="0">
                <a:effectLst>
                  <a:outerShdw blurRad="38100" dist="38100" dir="2700000" algn="tl">
                    <a:srgbClr val="000000"/>
                  </a:outerShdw>
                </a:effectLst>
                <a:latin typeface="Arial" charset="0"/>
                <a:ea typeface="ＭＳ Ｐゴシック" charset="0"/>
                <a:cs typeface="ＭＳ Ｐゴシック" charset="0"/>
              </a:rPr>
              <a:t>Starting TDD*: 0.5 U/kg</a:t>
            </a:r>
          </a:p>
          <a:p>
            <a:pPr lvl="2">
              <a:spcBef>
                <a:spcPct val="20000"/>
              </a:spcBef>
              <a:buClr>
                <a:srgbClr val="FFFF00"/>
              </a:buClr>
              <a:buFont typeface="Wingdings" charset="0"/>
              <a:buChar char="§"/>
              <a:defRPr/>
            </a:pPr>
            <a:r>
              <a:rPr lang="en-US" sz="2000" dirty="0">
                <a:effectLst>
                  <a:outerShdw blurRad="38100" dist="38100" dir="2700000" algn="tl">
                    <a:srgbClr val="000000"/>
                  </a:outerShdw>
                </a:effectLst>
                <a:latin typeface="Arial" charset="0"/>
                <a:ea typeface="ＭＳ Ｐゴシック" charset="0"/>
                <a:cs typeface="ＭＳ Ｐゴシック" charset="0"/>
              </a:rPr>
              <a:t>Glargine:  0.25 U/kg</a:t>
            </a:r>
          </a:p>
          <a:p>
            <a:pPr lvl="2">
              <a:spcBef>
                <a:spcPct val="20000"/>
              </a:spcBef>
              <a:buClr>
                <a:srgbClr val="FFFF00"/>
              </a:buClr>
              <a:buFont typeface="Wingdings" charset="0"/>
              <a:buChar char="§"/>
              <a:defRPr/>
            </a:pPr>
            <a:r>
              <a:rPr lang="en-US" sz="2000" dirty="0">
                <a:effectLst>
                  <a:outerShdw blurRad="38100" dist="38100" dir="2700000" algn="tl">
                    <a:srgbClr val="000000"/>
                  </a:outerShdw>
                </a:effectLst>
                <a:ea typeface="ＭＳ Ｐゴシック" charset="0"/>
                <a:cs typeface="ＭＳ Ｐゴシック" charset="0"/>
              </a:rPr>
              <a:t>Glulisine: 0.25 U/kg (AC)</a:t>
            </a:r>
          </a:p>
          <a:p>
            <a:pPr lvl="2">
              <a:spcBef>
                <a:spcPct val="20000"/>
              </a:spcBef>
              <a:buClr>
                <a:srgbClr val="FFFF00"/>
              </a:buClr>
              <a:buFont typeface="Wingdings" charset="0"/>
              <a:buChar char="§"/>
              <a:defRPr/>
            </a:pPr>
            <a:r>
              <a:rPr lang="en-US" sz="2000" dirty="0">
                <a:effectLst>
                  <a:outerShdw blurRad="38100" dist="38100" dir="2700000" algn="tl">
                    <a:srgbClr val="000000"/>
                  </a:outerShdw>
                </a:effectLst>
                <a:latin typeface="Arial" charset="0"/>
                <a:ea typeface="ＭＳ Ｐゴシック" charset="0"/>
                <a:cs typeface="ＭＳ Ｐゴシック" charset="0"/>
              </a:rPr>
              <a:t>Correction with glulisine for BG &gt;140 mg/</a:t>
            </a:r>
            <a:r>
              <a:rPr lang="en-US" sz="2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dl per scale </a:t>
            </a:r>
            <a:endParaRPr lang="en-US" sz="2000" dirty="0">
              <a:solidFill>
                <a:srgbClr val="FFFFFF"/>
              </a:solidFill>
              <a:effectLst>
                <a:outerShdw blurRad="38100" dist="38100" dir="2700000" algn="tl">
                  <a:srgbClr val="000000"/>
                </a:outerShdw>
              </a:effectLst>
              <a:ea typeface="ＭＳ Ｐゴシック" charset="0"/>
              <a:cs typeface="ＭＳ Ｐゴシック" charset="0"/>
            </a:endParaRPr>
          </a:p>
        </p:txBody>
      </p:sp>
      <p:sp>
        <p:nvSpPr>
          <p:cNvPr id="8" name="Rectangle 7">
            <a:extLst>
              <a:ext uri="{FF2B5EF4-FFF2-40B4-BE49-F238E27FC236}">
                <a16:creationId xmlns:a16="http://schemas.microsoft.com/office/drawing/2014/main" id="{7203C9F9-C00A-6148-B06B-B9FB9A6E07AE}"/>
              </a:ext>
            </a:extLst>
          </p:cNvPr>
          <p:cNvSpPr/>
          <p:nvPr/>
        </p:nvSpPr>
        <p:spPr>
          <a:xfrm>
            <a:off x="0" y="3282950"/>
            <a:ext cx="4572000" cy="584200"/>
          </a:xfrm>
          <a:prstGeom prst="rect">
            <a:avLst/>
          </a:prstGeom>
        </p:spPr>
        <p:txBody>
          <a:bodyPr>
            <a:spAutoFit/>
          </a:bodyPr>
          <a:lstStyle>
            <a:lvl1pPr marL="342900" indent="-342900">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112713">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lvl="1" eaLnBrk="1" hangingPunct="1">
              <a:spcBef>
                <a:spcPct val="0"/>
              </a:spcBef>
              <a:buClrTx/>
              <a:buFont typeface="Wingdings" pitchFamily="2" charset="2"/>
              <a:buNone/>
              <a:defRPr/>
            </a:pPr>
            <a:r>
              <a:rPr lang="en-US" altLang="en-US" sz="1600">
                <a:solidFill>
                  <a:srgbClr val="FFFFFF"/>
                </a:solidFill>
                <a:effectLst>
                  <a:outerShdw blurRad="38100" dist="38100" dir="2700000" algn="tl">
                    <a:srgbClr val="000000"/>
                  </a:outerShdw>
                </a:effectLst>
                <a:latin typeface="Arial" panose="020B0604020202020204" pitchFamily="34" charset="0"/>
              </a:rPr>
              <a:t>* Reduce TDD to 0.15 U/kg in patients </a:t>
            </a:r>
            <a:br>
              <a:rPr lang="en-US" altLang="en-US" sz="1600">
                <a:solidFill>
                  <a:srgbClr val="FFFFFF"/>
                </a:solidFill>
                <a:effectLst>
                  <a:outerShdw blurRad="38100" dist="38100" dir="2700000" algn="tl">
                    <a:srgbClr val="000000"/>
                  </a:outerShdw>
                </a:effectLst>
                <a:latin typeface="Arial" panose="020B0604020202020204" pitchFamily="34" charset="0"/>
              </a:rPr>
            </a:br>
            <a:r>
              <a:rPr lang="en-US" altLang="en-US" sz="1600">
                <a:solidFill>
                  <a:srgbClr val="FFFFFF"/>
                </a:solidFill>
                <a:effectLst>
                  <a:outerShdw blurRad="38100" dist="38100" dir="2700000" algn="tl">
                    <a:srgbClr val="000000"/>
                  </a:outerShdw>
                </a:effectLst>
                <a:latin typeface="Arial" panose="020B0604020202020204" pitchFamily="34" charset="0"/>
              </a:rPr>
              <a:t>≥70 yrs and/or serum creatinine ≥ 2.0 mg/dL</a:t>
            </a:r>
          </a:p>
        </p:txBody>
      </p:sp>
      <p:sp>
        <p:nvSpPr>
          <p:cNvPr id="9" name="Rectangle 8">
            <a:extLst>
              <a:ext uri="{FF2B5EF4-FFF2-40B4-BE49-F238E27FC236}">
                <a16:creationId xmlns:a16="http://schemas.microsoft.com/office/drawing/2014/main" id="{FD2BF543-B19E-6547-B229-55C4F62D5C7B}"/>
              </a:ext>
            </a:extLst>
          </p:cNvPr>
          <p:cNvSpPr/>
          <p:nvPr/>
        </p:nvSpPr>
        <p:spPr>
          <a:xfrm>
            <a:off x="4572000" y="3867150"/>
            <a:ext cx="4495800" cy="584200"/>
          </a:xfrm>
          <a:prstGeom prst="rect">
            <a:avLst/>
          </a:prstGeom>
        </p:spPr>
        <p:txBody>
          <a:bodyPr>
            <a:spAutoFit/>
          </a:bodyPr>
          <a:lstStyle>
            <a:lvl1pPr marL="342900" indent="-342900">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112713">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lvl="1" eaLnBrk="1" hangingPunct="1">
              <a:spcBef>
                <a:spcPct val="0"/>
              </a:spcBef>
              <a:buClrTx/>
              <a:buFont typeface="Wingdings" pitchFamily="2" charset="2"/>
              <a:buNone/>
              <a:defRPr/>
            </a:pPr>
            <a:r>
              <a:rPr lang="en-US" altLang="en-US" sz="1600">
                <a:solidFill>
                  <a:srgbClr val="FFFFFF"/>
                </a:solidFill>
                <a:effectLst>
                  <a:outerShdw blurRad="38100" dist="38100" dir="2700000" algn="tl">
                    <a:srgbClr val="000000"/>
                  </a:outerShdw>
                </a:effectLst>
                <a:latin typeface="Arial" panose="020B0604020202020204" pitchFamily="34" charset="0"/>
              </a:rPr>
              <a:t>* </a:t>
            </a:r>
            <a:r>
              <a:rPr lang="en-US" altLang="en-US" sz="1600">
                <a:effectLst>
                  <a:outerShdw blurRad="38100" dist="38100" dir="2700000" algn="tl">
                    <a:srgbClr val="000000"/>
                  </a:outerShdw>
                </a:effectLst>
                <a:latin typeface="Arial" panose="020B0604020202020204" pitchFamily="34" charset="0"/>
              </a:rPr>
              <a:t>Reduce TDD to 0.3 U/kg in patients </a:t>
            </a:r>
            <a:br>
              <a:rPr lang="en-US" altLang="en-US" sz="1600">
                <a:effectLst>
                  <a:outerShdw blurRad="38100" dist="38100" dir="2700000" algn="tl">
                    <a:srgbClr val="000000"/>
                  </a:outerShdw>
                </a:effectLst>
                <a:latin typeface="Arial" panose="020B0604020202020204" pitchFamily="34" charset="0"/>
              </a:rPr>
            </a:br>
            <a:r>
              <a:rPr lang="en-US" altLang="en-US" sz="1600">
                <a:effectLst>
                  <a:outerShdw blurRad="38100" dist="38100" dir="2700000" algn="tl">
                    <a:srgbClr val="000000"/>
                  </a:outerShdw>
                </a:effectLst>
                <a:latin typeface="Arial" panose="020B0604020202020204" pitchFamily="34" charset="0"/>
              </a:rPr>
              <a:t>≥70 yrs and/or serum creatinine ≥ 2.0 mg/dL</a:t>
            </a:r>
            <a:endParaRPr lang="en-US" altLang="en-US" sz="1600">
              <a:solidFill>
                <a:srgbClr val="FFFFFF"/>
              </a:solidFill>
              <a:effectLst>
                <a:outerShdw blurRad="38100" dist="38100" dir="2700000" algn="tl">
                  <a:srgbClr val="000000"/>
                </a:outerShdw>
              </a:effectLst>
              <a:latin typeface="Arial" panose="020B0604020202020204" pitchFamily="34" charset="0"/>
            </a:endParaRPr>
          </a:p>
        </p:txBody>
      </p:sp>
      <p:sp>
        <p:nvSpPr>
          <p:cNvPr id="71687" name="Text Box 2">
            <a:extLst>
              <a:ext uri="{FF2B5EF4-FFF2-40B4-BE49-F238E27FC236}">
                <a16:creationId xmlns:a16="http://schemas.microsoft.com/office/drawing/2014/main" id="{4EE7CAF7-C393-7F47-973A-9BE54EEF5477}"/>
              </a:ext>
            </a:extLst>
          </p:cNvPr>
          <p:cNvSpPr txBox="1">
            <a:spLocks noChangeArrowheads="1"/>
          </p:cNvSpPr>
          <p:nvPr/>
        </p:nvSpPr>
        <p:spPr bwMode="auto">
          <a:xfrm>
            <a:off x="76200" y="4857750"/>
            <a:ext cx="8809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400"/>
              <a:t>Umpierrez et al, Diabetes Care 8:2169-74, 2013; Smiley et al. J Diabetes &amp; Its Complications 6:637-41, 2013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786FCB8-0221-3727-0374-DED1C2772956}"/>
              </a:ext>
            </a:extLst>
          </p:cNvPr>
          <p:cNvPicPr>
            <a:picLocks noChangeAspect="1"/>
          </p:cNvPicPr>
          <p:nvPr/>
        </p:nvPicPr>
        <p:blipFill>
          <a:blip r:embed="rId2"/>
          <a:stretch>
            <a:fillRect/>
          </a:stretch>
        </p:blipFill>
        <p:spPr>
          <a:xfrm>
            <a:off x="685800" y="222629"/>
            <a:ext cx="7772400" cy="469824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213792"/>
            <a:ext cx="7668166" cy="604120"/>
          </a:xfrm>
        </p:spPr>
        <p:txBody>
          <a:bodyPr>
            <a:normAutofit fontScale="90000"/>
          </a:bodyPr>
          <a:lstStyle/>
          <a:p>
            <a:pPr algn="ctr" eaLnBrk="1" hangingPunct="1">
              <a:buNone/>
              <a:defRPr/>
            </a:pPr>
            <a:r>
              <a:rPr lang="en-US" sz="2800" dirty="0">
                <a:solidFill>
                  <a:schemeClr val="bg1"/>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rPr>
              <a:t>Inpatient Management of Diabetes in Non-ICU Settings: </a:t>
            </a:r>
            <a:r>
              <a:rPr lang="en-US" sz="2800" dirty="0">
                <a:solidFill>
                  <a:srgbClr val="FFFF00"/>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rPr>
              <a:t>The </a:t>
            </a:r>
            <a:r>
              <a:rPr lang="en-US" sz="2800" dirty="0">
                <a:solidFill>
                  <a:srgbClr val="FFFF00"/>
                </a:solidFill>
                <a:latin typeface="Calibri" panose="020F0502020204030204" pitchFamily="34" charset="0"/>
                <a:cs typeface="Calibri" panose="020F0502020204030204" pitchFamily="34" charset="0"/>
              </a:rPr>
              <a:t>Need for Individualized Care </a:t>
            </a:r>
            <a:endParaRPr lang="en-US" sz="2800" dirty="0">
              <a:solidFill>
                <a:srgbClr val="FFFF00"/>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endParaRPr>
          </a:p>
        </p:txBody>
      </p:sp>
      <p:sp>
        <p:nvSpPr>
          <p:cNvPr id="7" name="Rectangle 6"/>
          <p:cNvSpPr>
            <a:spLocks noChangeArrowheads="1"/>
          </p:cNvSpPr>
          <p:nvPr/>
        </p:nvSpPr>
        <p:spPr bwMode="auto">
          <a:xfrm>
            <a:off x="790033" y="1051034"/>
            <a:ext cx="7563933" cy="43112"/>
          </a:xfrm>
          <a:prstGeom prst="rect">
            <a:avLst/>
          </a:prstGeom>
          <a:gradFill rotWithShape="0">
            <a:gsLst>
              <a:gs pos="0">
                <a:srgbClr val="FF0000"/>
              </a:gs>
              <a:gs pos="100000">
                <a:srgbClr val="13017C"/>
              </a:gs>
            </a:gsLst>
            <a:lin ang="0" scaled="1"/>
          </a:gradFill>
          <a:ln w="9525">
            <a:no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sz="1685">
              <a:latin typeface="Arial" pitchFamily="-1" charset="0"/>
              <a:cs typeface="MS PGothic" pitchFamily="34" charset="-128"/>
            </a:endParaRPr>
          </a:p>
        </p:txBody>
      </p:sp>
      <p:sp>
        <p:nvSpPr>
          <p:cNvPr id="8" name="Rectangle 3">
            <a:extLst>
              <a:ext uri="{FF2B5EF4-FFF2-40B4-BE49-F238E27FC236}">
                <a16:creationId xmlns:a16="http://schemas.microsoft.com/office/drawing/2014/main" id="{F72021D3-8713-DB4B-AB22-FD81C40C088D}"/>
              </a:ext>
            </a:extLst>
          </p:cNvPr>
          <p:cNvSpPr txBox="1">
            <a:spLocks noChangeArrowheads="1"/>
          </p:cNvSpPr>
          <p:nvPr/>
        </p:nvSpPr>
        <p:spPr>
          <a:xfrm>
            <a:off x="685800" y="1727646"/>
            <a:ext cx="3465358" cy="2568883"/>
          </a:xfrm>
          <a:prstGeom prst="rect">
            <a:avLst/>
          </a:prstGeom>
          <a:solidFill>
            <a:schemeClr val="accent6"/>
          </a:solidFill>
        </p:spPr>
        <p:txBody>
          <a:bodyPr vert="horz" lIns="65869" tIns="32935" rIns="65869" bIns="32935" rtlCol="0">
            <a:noAutofit/>
          </a:bodyPr>
          <a:lstStyle>
            <a:lvl1pPr marL="445770" indent="-445770" algn="l" defTabSz="594360" rtl="0" eaLnBrk="1" latinLnBrk="0" hangingPunct="1">
              <a:spcBef>
                <a:spcPct val="20000"/>
              </a:spcBef>
              <a:buFont typeface="Arial"/>
              <a:buChar char="•"/>
              <a:defRPr sz="4160" kern="1200">
                <a:solidFill>
                  <a:schemeClr val="tx1"/>
                </a:solidFill>
                <a:latin typeface="+mn-lt"/>
                <a:ea typeface="+mn-ea"/>
                <a:cs typeface="+mn-cs"/>
              </a:defRPr>
            </a:lvl1pPr>
            <a:lvl2pPr marL="965835" indent="-371475" algn="l" defTabSz="594360" rtl="0" eaLnBrk="1" latinLnBrk="0" hangingPunct="1">
              <a:spcBef>
                <a:spcPct val="20000"/>
              </a:spcBef>
              <a:buFont typeface="Arial"/>
              <a:buChar char="–"/>
              <a:defRPr sz="3640" kern="1200">
                <a:solidFill>
                  <a:schemeClr val="tx1"/>
                </a:solidFill>
                <a:latin typeface="+mn-lt"/>
                <a:ea typeface="+mn-ea"/>
                <a:cs typeface="+mn-cs"/>
              </a:defRPr>
            </a:lvl2pPr>
            <a:lvl3pPr marL="1485900" indent="-297180" algn="l" defTabSz="594360" rtl="0" eaLnBrk="1" latinLnBrk="0" hangingPunct="1">
              <a:spcBef>
                <a:spcPct val="20000"/>
              </a:spcBef>
              <a:buFont typeface="Arial"/>
              <a:buChar char="•"/>
              <a:defRPr sz="3120" kern="1200">
                <a:solidFill>
                  <a:schemeClr val="tx1"/>
                </a:solidFill>
                <a:latin typeface="+mn-lt"/>
                <a:ea typeface="+mn-ea"/>
                <a:cs typeface="+mn-cs"/>
              </a:defRPr>
            </a:lvl3pPr>
            <a:lvl4pPr marL="2080260" indent="-297180" algn="l" defTabSz="594360" rtl="0" eaLnBrk="1" latinLnBrk="0" hangingPunct="1">
              <a:spcBef>
                <a:spcPct val="20000"/>
              </a:spcBef>
              <a:buFont typeface="Arial"/>
              <a:buChar char="–"/>
              <a:defRPr sz="2600" kern="1200">
                <a:solidFill>
                  <a:schemeClr val="tx1"/>
                </a:solidFill>
                <a:latin typeface="+mn-lt"/>
                <a:ea typeface="+mn-ea"/>
                <a:cs typeface="+mn-cs"/>
              </a:defRPr>
            </a:lvl4pPr>
            <a:lvl5pPr marL="2674620" indent="-297180" algn="l" defTabSz="594360" rtl="0" eaLnBrk="1" latinLnBrk="0" hangingPunct="1">
              <a:spcBef>
                <a:spcPct val="20000"/>
              </a:spcBef>
              <a:buFont typeface="Arial"/>
              <a:buChar char="»"/>
              <a:defRPr sz="2600" kern="1200">
                <a:solidFill>
                  <a:schemeClr val="tx1"/>
                </a:solidFill>
                <a:latin typeface="+mn-lt"/>
                <a:ea typeface="+mn-ea"/>
                <a:cs typeface="+mn-cs"/>
              </a:defRPr>
            </a:lvl5pPr>
            <a:lvl6pPr marL="3268980" indent="-297180" algn="l" defTabSz="594360" rtl="0" eaLnBrk="1" latinLnBrk="0" hangingPunct="1">
              <a:spcBef>
                <a:spcPct val="20000"/>
              </a:spcBef>
              <a:buFont typeface="Arial"/>
              <a:buChar char="•"/>
              <a:defRPr sz="2600" kern="1200">
                <a:solidFill>
                  <a:schemeClr val="tx1"/>
                </a:solidFill>
                <a:latin typeface="+mn-lt"/>
                <a:ea typeface="+mn-ea"/>
                <a:cs typeface="+mn-cs"/>
              </a:defRPr>
            </a:lvl6pPr>
            <a:lvl7pPr marL="3863340" indent="-297180" algn="l" defTabSz="594360" rtl="0" eaLnBrk="1" latinLnBrk="0" hangingPunct="1">
              <a:spcBef>
                <a:spcPct val="20000"/>
              </a:spcBef>
              <a:buFont typeface="Arial"/>
              <a:buChar char="•"/>
              <a:defRPr sz="2600" kern="1200">
                <a:solidFill>
                  <a:schemeClr val="tx1"/>
                </a:solidFill>
                <a:latin typeface="+mn-lt"/>
                <a:ea typeface="+mn-ea"/>
                <a:cs typeface="+mn-cs"/>
              </a:defRPr>
            </a:lvl7pPr>
            <a:lvl8pPr marL="4457700" indent="-297180" algn="l" defTabSz="594360" rtl="0" eaLnBrk="1" latinLnBrk="0" hangingPunct="1">
              <a:spcBef>
                <a:spcPct val="20000"/>
              </a:spcBef>
              <a:buFont typeface="Arial"/>
              <a:buChar char="•"/>
              <a:defRPr sz="2600" kern="1200">
                <a:solidFill>
                  <a:schemeClr val="tx1"/>
                </a:solidFill>
                <a:latin typeface="+mn-lt"/>
                <a:ea typeface="+mn-ea"/>
                <a:cs typeface="+mn-cs"/>
              </a:defRPr>
            </a:lvl8pPr>
            <a:lvl9pPr marL="5052060" indent="-297180" algn="l" defTabSz="594360" rtl="0" eaLnBrk="1" latinLnBrk="0" hangingPunct="1">
              <a:spcBef>
                <a:spcPct val="20000"/>
              </a:spcBef>
              <a:buFont typeface="Arial"/>
              <a:buChar char="•"/>
              <a:defRPr sz="2600" kern="1200">
                <a:solidFill>
                  <a:schemeClr val="tx1"/>
                </a:solidFill>
                <a:latin typeface="+mn-lt"/>
                <a:ea typeface="+mn-ea"/>
                <a:cs typeface="+mn-cs"/>
              </a:defRPr>
            </a:lvl9pPr>
          </a:lstStyle>
          <a:p>
            <a:pPr marL="234950" indent="-220663">
              <a:spcAft>
                <a:spcPts val="288"/>
              </a:spcAft>
              <a:defRPr/>
            </a:pPr>
            <a:r>
              <a:rPr lang="en-US" sz="1800" dirty="0">
                <a:solidFill>
                  <a:srgbClr val="FFFFFF"/>
                </a:solidFill>
                <a:latin typeface="Tahoma" charset="0"/>
                <a:ea typeface="MS PGothic" charset="0"/>
                <a:cs typeface="MS PGothic" charset="0"/>
              </a:rPr>
              <a:t>Maria: 65 y/o female with T2D admitted with SOB. Chest X-Ray: fluid overload. EF 40%.</a:t>
            </a:r>
          </a:p>
          <a:p>
            <a:pPr marL="234950" indent="-220663">
              <a:spcAft>
                <a:spcPts val="288"/>
              </a:spcAft>
              <a:defRPr/>
            </a:pPr>
            <a:r>
              <a:rPr lang="en-US" sz="1800" dirty="0">
                <a:solidFill>
                  <a:srgbClr val="FFFFFF"/>
                </a:solidFill>
                <a:latin typeface="Tahoma" charset="0"/>
                <a:ea typeface="MS PGothic" charset="0"/>
                <a:cs typeface="MS PGothic" charset="0"/>
              </a:rPr>
              <a:t>Rx: sitagliptin 100 mg/day.</a:t>
            </a:r>
          </a:p>
          <a:p>
            <a:pPr marL="234950" indent="-220663">
              <a:spcAft>
                <a:spcPts val="288"/>
              </a:spcAft>
              <a:defRPr/>
            </a:pPr>
            <a:r>
              <a:rPr lang="en-US" sz="1800" dirty="0">
                <a:solidFill>
                  <a:srgbClr val="FFFFFF"/>
                </a:solidFill>
                <a:latin typeface="Tahoma" charset="0"/>
                <a:ea typeface="MS PGothic" charset="0"/>
                <a:cs typeface="MS PGothic" charset="0"/>
              </a:rPr>
              <a:t>Lab:  BG 167 mg/dL, A1c: 6.8%, eGFR: 52 ml/min</a:t>
            </a:r>
          </a:p>
          <a:p>
            <a:pPr>
              <a:spcAft>
                <a:spcPts val="288"/>
              </a:spcAft>
              <a:buNone/>
              <a:defRPr/>
            </a:pPr>
            <a:endParaRPr lang="en-US" sz="1800" dirty="0">
              <a:solidFill>
                <a:srgbClr val="FFFFFF"/>
              </a:solidFill>
              <a:latin typeface="Tahoma" charset="0"/>
              <a:ea typeface="MS PGothic" charset="0"/>
              <a:cs typeface="MS PGothic" charset="0"/>
            </a:endParaRPr>
          </a:p>
        </p:txBody>
      </p:sp>
      <p:sp>
        <p:nvSpPr>
          <p:cNvPr id="9" name="Rectangle 3">
            <a:extLst>
              <a:ext uri="{FF2B5EF4-FFF2-40B4-BE49-F238E27FC236}">
                <a16:creationId xmlns:a16="http://schemas.microsoft.com/office/drawing/2014/main" id="{7BCDCC31-6AFE-C845-8595-3547FCE09D9D}"/>
              </a:ext>
            </a:extLst>
          </p:cNvPr>
          <p:cNvSpPr txBox="1">
            <a:spLocks noChangeArrowheads="1"/>
          </p:cNvSpPr>
          <p:nvPr/>
        </p:nvSpPr>
        <p:spPr>
          <a:xfrm>
            <a:off x="4498944" y="1727646"/>
            <a:ext cx="3465358" cy="2568883"/>
          </a:xfrm>
          <a:prstGeom prst="rect">
            <a:avLst/>
          </a:prstGeom>
          <a:solidFill>
            <a:schemeClr val="accent3">
              <a:lumMod val="75000"/>
            </a:schemeClr>
          </a:solidFill>
        </p:spPr>
        <p:txBody>
          <a:bodyPr vert="horz" lIns="65869" tIns="32935" rIns="65869" bIns="32935" rtlCol="0">
            <a:noAutofit/>
          </a:bodyPr>
          <a:lstStyle>
            <a:lvl1pPr marL="445770" indent="-445770" algn="l" defTabSz="594360" rtl="0" eaLnBrk="1" latinLnBrk="0" hangingPunct="1">
              <a:spcBef>
                <a:spcPct val="20000"/>
              </a:spcBef>
              <a:buFont typeface="Arial"/>
              <a:buChar char="•"/>
              <a:defRPr sz="4160" kern="1200">
                <a:solidFill>
                  <a:schemeClr val="tx1"/>
                </a:solidFill>
                <a:latin typeface="+mn-lt"/>
                <a:ea typeface="+mn-ea"/>
                <a:cs typeface="+mn-cs"/>
              </a:defRPr>
            </a:lvl1pPr>
            <a:lvl2pPr marL="965835" indent="-371475" algn="l" defTabSz="594360" rtl="0" eaLnBrk="1" latinLnBrk="0" hangingPunct="1">
              <a:spcBef>
                <a:spcPct val="20000"/>
              </a:spcBef>
              <a:buFont typeface="Arial"/>
              <a:buChar char="–"/>
              <a:defRPr sz="3640" kern="1200">
                <a:solidFill>
                  <a:schemeClr val="tx1"/>
                </a:solidFill>
                <a:latin typeface="+mn-lt"/>
                <a:ea typeface="+mn-ea"/>
                <a:cs typeface="+mn-cs"/>
              </a:defRPr>
            </a:lvl2pPr>
            <a:lvl3pPr marL="1485900" indent="-297180" algn="l" defTabSz="594360" rtl="0" eaLnBrk="1" latinLnBrk="0" hangingPunct="1">
              <a:spcBef>
                <a:spcPct val="20000"/>
              </a:spcBef>
              <a:buFont typeface="Arial"/>
              <a:buChar char="•"/>
              <a:defRPr sz="3120" kern="1200">
                <a:solidFill>
                  <a:schemeClr val="tx1"/>
                </a:solidFill>
                <a:latin typeface="+mn-lt"/>
                <a:ea typeface="+mn-ea"/>
                <a:cs typeface="+mn-cs"/>
              </a:defRPr>
            </a:lvl3pPr>
            <a:lvl4pPr marL="2080260" indent="-297180" algn="l" defTabSz="594360" rtl="0" eaLnBrk="1" latinLnBrk="0" hangingPunct="1">
              <a:spcBef>
                <a:spcPct val="20000"/>
              </a:spcBef>
              <a:buFont typeface="Arial"/>
              <a:buChar char="–"/>
              <a:defRPr sz="2600" kern="1200">
                <a:solidFill>
                  <a:schemeClr val="tx1"/>
                </a:solidFill>
                <a:latin typeface="+mn-lt"/>
                <a:ea typeface="+mn-ea"/>
                <a:cs typeface="+mn-cs"/>
              </a:defRPr>
            </a:lvl4pPr>
            <a:lvl5pPr marL="2674620" indent="-297180" algn="l" defTabSz="594360" rtl="0" eaLnBrk="1" latinLnBrk="0" hangingPunct="1">
              <a:spcBef>
                <a:spcPct val="20000"/>
              </a:spcBef>
              <a:buFont typeface="Arial"/>
              <a:buChar char="»"/>
              <a:defRPr sz="2600" kern="1200">
                <a:solidFill>
                  <a:schemeClr val="tx1"/>
                </a:solidFill>
                <a:latin typeface="+mn-lt"/>
                <a:ea typeface="+mn-ea"/>
                <a:cs typeface="+mn-cs"/>
              </a:defRPr>
            </a:lvl5pPr>
            <a:lvl6pPr marL="3268980" indent="-297180" algn="l" defTabSz="594360" rtl="0" eaLnBrk="1" latinLnBrk="0" hangingPunct="1">
              <a:spcBef>
                <a:spcPct val="20000"/>
              </a:spcBef>
              <a:buFont typeface="Arial"/>
              <a:buChar char="•"/>
              <a:defRPr sz="2600" kern="1200">
                <a:solidFill>
                  <a:schemeClr val="tx1"/>
                </a:solidFill>
                <a:latin typeface="+mn-lt"/>
                <a:ea typeface="+mn-ea"/>
                <a:cs typeface="+mn-cs"/>
              </a:defRPr>
            </a:lvl6pPr>
            <a:lvl7pPr marL="3863340" indent="-297180" algn="l" defTabSz="594360" rtl="0" eaLnBrk="1" latinLnBrk="0" hangingPunct="1">
              <a:spcBef>
                <a:spcPct val="20000"/>
              </a:spcBef>
              <a:buFont typeface="Arial"/>
              <a:buChar char="•"/>
              <a:defRPr sz="2600" kern="1200">
                <a:solidFill>
                  <a:schemeClr val="tx1"/>
                </a:solidFill>
                <a:latin typeface="+mn-lt"/>
                <a:ea typeface="+mn-ea"/>
                <a:cs typeface="+mn-cs"/>
              </a:defRPr>
            </a:lvl7pPr>
            <a:lvl8pPr marL="4457700" indent="-297180" algn="l" defTabSz="594360" rtl="0" eaLnBrk="1" latinLnBrk="0" hangingPunct="1">
              <a:spcBef>
                <a:spcPct val="20000"/>
              </a:spcBef>
              <a:buFont typeface="Arial"/>
              <a:buChar char="•"/>
              <a:defRPr sz="2600" kern="1200">
                <a:solidFill>
                  <a:schemeClr val="tx1"/>
                </a:solidFill>
                <a:latin typeface="+mn-lt"/>
                <a:ea typeface="+mn-ea"/>
                <a:cs typeface="+mn-cs"/>
              </a:defRPr>
            </a:lvl8pPr>
            <a:lvl9pPr marL="5052060" indent="-297180" algn="l" defTabSz="594360" rtl="0" eaLnBrk="1" latinLnBrk="0" hangingPunct="1">
              <a:spcBef>
                <a:spcPct val="20000"/>
              </a:spcBef>
              <a:buFont typeface="Arial"/>
              <a:buChar char="•"/>
              <a:defRPr sz="2600" kern="1200">
                <a:solidFill>
                  <a:schemeClr val="tx1"/>
                </a:solidFill>
                <a:latin typeface="+mn-lt"/>
                <a:ea typeface="+mn-ea"/>
                <a:cs typeface="+mn-cs"/>
              </a:defRPr>
            </a:lvl9pPr>
          </a:lstStyle>
          <a:p>
            <a:pPr marL="234950" indent="-220663">
              <a:spcAft>
                <a:spcPts val="288"/>
              </a:spcAft>
              <a:defRPr/>
            </a:pPr>
            <a:r>
              <a:rPr lang="en-US" sz="2000" dirty="0">
                <a:solidFill>
                  <a:srgbClr val="002060"/>
                </a:solidFill>
                <a:latin typeface="Tahoma" charset="0"/>
                <a:ea typeface="MS PGothic" charset="0"/>
                <a:cs typeface="MS PGothic" charset="0"/>
              </a:rPr>
              <a:t>Victor: 38 y/o male with T2D admitted with DFU and cellulitis right foot.</a:t>
            </a:r>
          </a:p>
          <a:p>
            <a:pPr marL="234950" indent="-220663">
              <a:spcAft>
                <a:spcPts val="288"/>
              </a:spcAft>
              <a:defRPr/>
            </a:pPr>
            <a:r>
              <a:rPr lang="en-US" sz="2000" dirty="0">
                <a:solidFill>
                  <a:srgbClr val="002060"/>
                </a:solidFill>
                <a:latin typeface="Tahoma" charset="0"/>
                <a:ea typeface="MS PGothic" charset="0"/>
                <a:cs typeface="MS PGothic" charset="0"/>
              </a:rPr>
              <a:t>Rx: metformin 1 g b.i.d. glargine 24 U/HS.</a:t>
            </a:r>
          </a:p>
          <a:p>
            <a:pPr marL="234950" indent="-220663">
              <a:spcAft>
                <a:spcPts val="288"/>
              </a:spcAft>
              <a:defRPr/>
            </a:pPr>
            <a:r>
              <a:rPr lang="en-US" sz="2000" dirty="0">
                <a:solidFill>
                  <a:srgbClr val="002060"/>
                </a:solidFill>
                <a:latin typeface="Tahoma" charset="0"/>
                <a:ea typeface="MS PGothic" charset="0"/>
                <a:cs typeface="MS PGothic" charset="0"/>
              </a:rPr>
              <a:t>Lab: BG 311 mg/dL, A1c: 10.2%, eGFR: 68 ml/min</a:t>
            </a:r>
          </a:p>
          <a:p>
            <a:pPr>
              <a:spcAft>
                <a:spcPts val="288"/>
              </a:spcAft>
              <a:buNone/>
              <a:defRPr/>
            </a:pPr>
            <a:endParaRPr lang="en-US" sz="2000" dirty="0">
              <a:solidFill>
                <a:srgbClr val="002060"/>
              </a:solidFill>
              <a:latin typeface="Tahoma" charset="0"/>
              <a:ea typeface="MS PGothic" charset="0"/>
              <a:cs typeface="MS PGothic" charset="0"/>
            </a:endParaRPr>
          </a:p>
          <a:p>
            <a:pPr>
              <a:spcAft>
                <a:spcPts val="288"/>
              </a:spcAft>
              <a:defRPr/>
            </a:pPr>
            <a:endParaRPr lang="en-US" sz="2000" dirty="0">
              <a:solidFill>
                <a:srgbClr val="002060"/>
              </a:solidFill>
              <a:latin typeface="Tahoma" charset="0"/>
              <a:ea typeface="MS PGothic" charset="0"/>
              <a:cs typeface="MS PGothic" charset="0"/>
            </a:endParaRPr>
          </a:p>
          <a:p>
            <a:pPr>
              <a:spcAft>
                <a:spcPts val="288"/>
              </a:spcAft>
              <a:buNone/>
              <a:defRPr/>
            </a:pPr>
            <a:endParaRPr lang="en-US" sz="2000" dirty="0">
              <a:solidFill>
                <a:srgbClr val="002060"/>
              </a:solidFill>
              <a:latin typeface="Tahoma" charset="0"/>
              <a:ea typeface="MS PGothic" charset="0"/>
              <a:cs typeface="MS PGothic" charset="0"/>
            </a:endParaRPr>
          </a:p>
        </p:txBody>
      </p:sp>
      <p:sp>
        <p:nvSpPr>
          <p:cNvPr id="10" name="TextBox 9">
            <a:extLst>
              <a:ext uri="{FF2B5EF4-FFF2-40B4-BE49-F238E27FC236}">
                <a16:creationId xmlns:a16="http://schemas.microsoft.com/office/drawing/2014/main" id="{C10BB916-6BC6-FB4D-BA47-1CCCE4EA58CE}"/>
              </a:ext>
            </a:extLst>
          </p:cNvPr>
          <p:cNvSpPr txBox="1"/>
          <p:nvPr/>
        </p:nvSpPr>
        <p:spPr>
          <a:xfrm>
            <a:off x="1600200" y="1270805"/>
            <a:ext cx="1334020" cy="400110"/>
          </a:xfrm>
          <a:prstGeom prst="rect">
            <a:avLst/>
          </a:prstGeom>
          <a:noFill/>
        </p:spPr>
        <p:txBody>
          <a:bodyPr wrap="none" rtlCol="0">
            <a:spAutoFit/>
          </a:bodyPr>
          <a:lstStyle/>
          <a:p>
            <a:r>
              <a:rPr lang="en-US" sz="2000" dirty="0">
                <a:solidFill>
                  <a:schemeClr val="bg1"/>
                </a:solidFill>
              </a:rPr>
              <a:t>Dx: </a:t>
            </a:r>
            <a:r>
              <a:rPr lang="en-US" sz="2000" dirty="0" err="1">
                <a:solidFill>
                  <a:schemeClr val="bg1"/>
                </a:solidFill>
              </a:rPr>
              <a:t>HFrEF</a:t>
            </a:r>
            <a:endParaRPr lang="en-US" sz="2000" dirty="0">
              <a:solidFill>
                <a:schemeClr val="bg1"/>
              </a:solidFill>
            </a:endParaRPr>
          </a:p>
        </p:txBody>
      </p:sp>
      <p:sp>
        <p:nvSpPr>
          <p:cNvPr id="11" name="TextBox 10">
            <a:extLst>
              <a:ext uri="{FF2B5EF4-FFF2-40B4-BE49-F238E27FC236}">
                <a16:creationId xmlns:a16="http://schemas.microsoft.com/office/drawing/2014/main" id="{DD4134DE-35A9-874C-BB52-3F638473E1FE}"/>
              </a:ext>
            </a:extLst>
          </p:cNvPr>
          <p:cNvSpPr txBox="1"/>
          <p:nvPr/>
        </p:nvSpPr>
        <p:spPr>
          <a:xfrm>
            <a:off x="5105400" y="1250859"/>
            <a:ext cx="2182905" cy="400110"/>
          </a:xfrm>
          <a:prstGeom prst="rect">
            <a:avLst/>
          </a:prstGeom>
          <a:noFill/>
        </p:spPr>
        <p:txBody>
          <a:bodyPr wrap="none" rtlCol="0">
            <a:spAutoFit/>
          </a:bodyPr>
          <a:lstStyle/>
          <a:p>
            <a:r>
              <a:rPr lang="en-US" sz="2000" dirty="0">
                <a:solidFill>
                  <a:schemeClr val="bg1"/>
                </a:solidFill>
              </a:rPr>
              <a:t>Dx: DFU, cellulitis</a:t>
            </a:r>
          </a:p>
        </p:txBody>
      </p:sp>
      <p:sp>
        <p:nvSpPr>
          <p:cNvPr id="3" name="TextBox 2">
            <a:extLst>
              <a:ext uri="{FF2B5EF4-FFF2-40B4-BE49-F238E27FC236}">
                <a16:creationId xmlns:a16="http://schemas.microsoft.com/office/drawing/2014/main" id="{4505E7E0-BD9B-F549-AF88-071DF2C597BD}"/>
              </a:ext>
            </a:extLst>
          </p:cNvPr>
          <p:cNvSpPr txBox="1"/>
          <p:nvPr/>
        </p:nvSpPr>
        <p:spPr>
          <a:xfrm>
            <a:off x="1295400" y="4373206"/>
            <a:ext cx="5171159" cy="713144"/>
          </a:xfrm>
          <a:prstGeom prst="rect">
            <a:avLst/>
          </a:prstGeom>
          <a:noFill/>
        </p:spPr>
        <p:txBody>
          <a:bodyPr wrap="none" rtlCol="0">
            <a:spAutoFit/>
          </a:bodyPr>
          <a:lstStyle/>
          <a:p>
            <a:r>
              <a:rPr lang="en-US" sz="2017" dirty="0">
                <a:solidFill>
                  <a:srgbClr val="FFFF00"/>
                </a:solidFill>
              </a:rPr>
              <a:t>How best to treat these patients?  </a:t>
            </a:r>
          </a:p>
          <a:p>
            <a:r>
              <a:rPr lang="en-US" sz="2017" dirty="0">
                <a:solidFill>
                  <a:srgbClr val="FFFF00"/>
                </a:solidFill>
              </a:rPr>
              <a:t>Should they be treated with same regimen?</a:t>
            </a:r>
          </a:p>
        </p:txBody>
      </p:sp>
    </p:spTree>
    <p:extLst>
      <p:ext uri="{BB962C8B-B14F-4D97-AF65-F5344CB8AC3E}">
        <p14:creationId xmlns:p14="http://schemas.microsoft.com/office/powerpoint/2010/main" val="10572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77237EB-CADC-E24C-972B-916B0446260B}"/>
              </a:ext>
            </a:extLst>
          </p:cNvPr>
          <p:cNvSpPr/>
          <p:nvPr/>
        </p:nvSpPr>
        <p:spPr>
          <a:xfrm>
            <a:off x="838200" y="4019550"/>
            <a:ext cx="8229600" cy="369888"/>
          </a:xfrm>
          <a:prstGeom prst="rect">
            <a:avLst/>
          </a:prstGeom>
        </p:spPr>
        <p:txBody>
          <a:bodyPr>
            <a:spAutoFit/>
          </a:bodyPr>
          <a:lstStyle>
            <a:lvl1pPr marL="342900" indent="-342900">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112713">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lvl="1" eaLnBrk="1" hangingPunct="1">
              <a:spcBef>
                <a:spcPct val="0"/>
              </a:spcBef>
              <a:buClrTx/>
              <a:buFont typeface="Wingdings" pitchFamily="2" charset="2"/>
              <a:buNone/>
              <a:defRPr/>
            </a:pPr>
            <a:r>
              <a:rPr lang="en-US" altLang="en-US" sz="1800">
                <a:solidFill>
                  <a:srgbClr val="FFFFFF"/>
                </a:solidFill>
                <a:effectLst>
                  <a:outerShdw blurRad="38100" dist="38100" dir="2700000" algn="tl">
                    <a:srgbClr val="000000"/>
                  </a:outerShdw>
                </a:effectLst>
                <a:latin typeface="Arial" panose="020B0604020202020204" pitchFamily="34" charset="0"/>
              </a:rPr>
              <a:t>* </a:t>
            </a:r>
            <a:r>
              <a:rPr lang="en-US" altLang="en-US" sz="1600">
                <a:solidFill>
                  <a:srgbClr val="FFFFFF"/>
                </a:solidFill>
                <a:effectLst>
                  <a:outerShdw blurRad="38100" dist="38100" dir="2700000" algn="tl">
                    <a:srgbClr val="000000"/>
                  </a:outerShdw>
                </a:effectLst>
                <a:latin typeface="Arial" panose="020B0604020202020204" pitchFamily="34" charset="0"/>
              </a:rPr>
              <a:t>Reduce TDD to 0.15 U/kg in patients ≥70 yrs and/or serum creatinine ≥ 2.0 </a:t>
            </a:r>
            <a:r>
              <a:rPr lang="en-US" altLang="en-US" sz="1800">
                <a:solidFill>
                  <a:srgbClr val="FFFFFF"/>
                </a:solidFill>
                <a:effectLst>
                  <a:outerShdw blurRad="38100" dist="38100" dir="2700000" algn="tl">
                    <a:srgbClr val="000000"/>
                  </a:outerShdw>
                </a:effectLst>
                <a:latin typeface="Arial" panose="020B0604020202020204" pitchFamily="34" charset="0"/>
              </a:rPr>
              <a:t>mg/dL</a:t>
            </a:r>
          </a:p>
        </p:txBody>
      </p:sp>
      <p:sp>
        <p:nvSpPr>
          <p:cNvPr id="73730" name="Rectangle 2">
            <a:extLst>
              <a:ext uri="{FF2B5EF4-FFF2-40B4-BE49-F238E27FC236}">
                <a16:creationId xmlns:a16="http://schemas.microsoft.com/office/drawing/2014/main" id="{E2CB0839-A8B5-C545-AB5F-499C564C9D38}"/>
              </a:ext>
            </a:extLst>
          </p:cNvPr>
          <p:cNvSpPr>
            <a:spLocks noChangeArrowheads="1"/>
          </p:cNvSpPr>
          <p:nvPr/>
        </p:nvSpPr>
        <p:spPr bwMode="auto">
          <a:xfrm>
            <a:off x="228600" y="19050"/>
            <a:ext cx="868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3600">
                <a:solidFill>
                  <a:srgbClr val="FFFF00"/>
                </a:solidFill>
                <a:latin typeface="Calibri" panose="020F0502020204030204" pitchFamily="34" charset="0"/>
              </a:rPr>
              <a:t>Insulin Treatment in in Non-ICU Setting</a:t>
            </a:r>
          </a:p>
        </p:txBody>
      </p:sp>
      <p:sp>
        <p:nvSpPr>
          <p:cNvPr id="46084" name="Rectangle 6">
            <a:extLst>
              <a:ext uri="{FF2B5EF4-FFF2-40B4-BE49-F238E27FC236}">
                <a16:creationId xmlns:a16="http://schemas.microsoft.com/office/drawing/2014/main" id="{86D2E1F8-85C0-CB43-B3BD-A3141558522B}"/>
              </a:ext>
            </a:extLst>
          </p:cNvPr>
          <p:cNvSpPr>
            <a:spLocks noChangeArrowheads="1"/>
          </p:cNvSpPr>
          <p:nvPr/>
        </p:nvSpPr>
        <p:spPr bwMode="auto">
          <a:xfrm>
            <a:off x="609600" y="895350"/>
            <a:ext cx="8077200" cy="34925"/>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8"/>
              </a:schemeClr>
            </a:outerShdw>
          </a:effectLst>
        </p:spPr>
        <p:txBody>
          <a:bodyPr wrap="none" anchor="ctr"/>
          <a:lstStyle/>
          <a:p>
            <a:pPr eaLnBrk="1" hangingPunct="1">
              <a:defRPr/>
            </a:pPr>
            <a:endParaRPr lang="en-US">
              <a:latin typeface="Arial" charset="0"/>
              <a:ea typeface="ＭＳ Ｐゴシック" charset="0"/>
              <a:cs typeface="MS PGothic" charset="0"/>
            </a:endParaRPr>
          </a:p>
        </p:txBody>
      </p:sp>
      <p:sp>
        <p:nvSpPr>
          <p:cNvPr id="73732" name="TextBox 10">
            <a:extLst>
              <a:ext uri="{FF2B5EF4-FFF2-40B4-BE49-F238E27FC236}">
                <a16:creationId xmlns:a16="http://schemas.microsoft.com/office/drawing/2014/main" id="{35B81968-4DDE-A64E-BD95-FF3FFE565C3F}"/>
              </a:ext>
            </a:extLst>
          </p:cNvPr>
          <p:cNvSpPr txBox="1">
            <a:spLocks noChangeArrowheads="1"/>
          </p:cNvSpPr>
          <p:nvPr/>
        </p:nvSpPr>
        <p:spPr bwMode="auto">
          <a:xfrm>
            <a:off x="1905000" y="1095375"/>
            <a:ext cx="5480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000" b="1">
                <a:solidFill>
                  <a:srgbClr val="FFFF00"/>
                </a:solidFill>
              </a:rPr>
              <a:t>T2DM with BG &gt; 140 mg/dl (7.7 mmol/l)</a:t>
            </a:r>
          </a:p>
        </p:txBody>
      </p:sp>
      <p:sp>
        <p:nvSpPr>
          <p:cNvPr id="74757" name="TextBox 11">
            <a:extLst>
              <a:ext uri="{FF2B5EF4-FFF2-40B4-BE49-F238E27FC236}">
                <a16:creationId xmlns:a16="http://schemas.microsoft.com/office/drawing/2014/main" id="{65F0FA8F-CAF5-EB45-A467-81348B201E79}"/>
              </a:ext>
            </a:extLst>
          </p:cNvPr>
          <p:cNvSpPr txBox="1">
            <a:spLocks noChangeArrowheads="1"/>
          </p:cNvSpPr>
          <p:nvPr/>
        </p:nvSpPr>
        <p:spPr bwMode="auto">
          <a:xfrm>
            <a:off x="858838" y="2638425"/>
            <a:ext cx="3560762" cy="1323975"/>
          </a:xfrm>
          <a:prstGeom prst="rect">
            <a:avLst/>
          </a:prstGeom>
          <a:noFill/>
          <a:ln w="9525">
            <a:solidFill>
              <a:schemeClr val="accent1"/>
            </a:solidFill>
            <a:miter lim="800000"/>
            <a:headEnd/>
            <a:tailEnd/>
          </a:ln>
        </p:spPr>
        <p:txBody>
          <a:bodyPr>
            <a:spAutoFit/>
          </a:bodyPr>
          <a:lstStyle>
            <a:lvl1pPr>
              <a:defRPr sz="1400">
                <a:solidFill>
                  <a:schemeClr val="tx1"/>
                </a:solidFill>
                <a:latin typeface="Tahoma" charset="0"/>
                <a:ea typeface="ＭＳ Ｐゴシック" charset="0"/>
                <a:cs typeface="ＭＳ Ｐゴシック" charset="0"/>
              </a:defRPr>
            </a:lvl1pPr>
            <a:lvl2pPr marL="742950" indent="-285750">
              <a:defRPr sz="1400">
                <a:solidFill>
                  <a:schemeClr val="tx1"/>
                </a:solidFill>
                <a:latin typeface="Tahoma" charset="0"/>
                <a:ea typeface="ＭＳ Ｐゴシック" charset="0"/>
              </a:defRPr>
            </a:lvl2pPr>
            <a:lvl3pPr marL="1143000" indent="-228600">
              <a:defRPr sz="1400">
                <a:solidFill>
                  <a:schemeClr val="tx1"/>
                </a:solidFill>
                <a:latin typeface="Tahoma" charset="0"/>
                <a:ea typeface="ＭＳ Ｐゴシック" charset="0"/>
              </a:defRPr>
            </a:lvl3pPr>
            <a:lvl4pPr marL="1600200" indent="-228600">
              <a:defRPr sz="1400">
                <a:solidFill>
                  <a:schemeClr val="tx1"/>
                </a:solidFill>
                <a:latin typeface="Tahoma" charset="0"/>
                <a:ea typeface="ＭＳ Ｐゴシック" charset="0"/>
              </a:defRPr>
            </a:lvl4pPr>
            <a:lvl5pPr marL="2057400" indent="-228600">
              <a:defRPr sz="1400">
                <a:solidFill>
                  <a:schemeClr val="tx1"/>
                </a:solidFill>
                <a:latin typeface="Tahoma" charset="0"/>
                <a:ea typeface="ＭＳ Ｐゴシック" charset="0"/>
              </a:defRPr>
            </a:lvl5pPr>
            <a:lvl6pPr marL="2514600" indent="-228600" eaLnBrk="0" fontAlgn="base" hangingPunct="0">
              <a:spcBef>
                <a:spcPct val="0"/>
              </a:spcBef>
              <a:spcAft>
                <a:spcPct val="0"/>
              </a:spcAft>
              <a:defRPr sz="1400">
                <a:solidFill>
                  <a:schemeClr val="tx1"/>
                </a:solidFill>
                <a:latin typeface="Tahoma" charset="0"/>
                <a:ea typeface="ＭＳ Ｐゴシック" charset="0"/>
              </a:defRPr>
            </a:lvl6pPr>
            <a:lvl7pPr marL="2971800" indent="-228600" eaLnBrk="0" fontAlgn="base" hangingPunct="0">
              <a:spcBef>
                <a:spcPct val="0"/>
              </a:spcBef>
              <a:spcAft>
                <a:spcPct val="0"/>
              </a:spcAft>
              <a:defRPr sz="1400">
                <a:solidFill>
                  <a:schemeClr val="tx1"/>
                </a:solidFill>
                <a:latin typeface="Tahoma" charset="0"/>
                <a:ea typeface="ＭＳ Ｐゴシック" charset="0"/>
              </a:defRPr>
            </a:lvl7pPr>
            <a:lvl8pPr marL="3429000" indent="-228600" eaLnBrk="0" fontAlgn="base" hangingPunct="0">
              <a:spcBef>
                <a:spcPct val="0"/>
              </a:spcBef>
              <a:spcAft>
                <a:spcPct val="0"/>
              </a:spcAft>
              <a:defRPr sz="1400">
                <a:solidFill>
                  <a:schemeClr val="tx1"/>
                </a:solidFill>
                <a:latin typeface="Tahoma" charset="0"/>
                <a:ea typeface="ＭＳ Ｐゴシック" charset="0"/>
              </a:defRPr>
            </a:lvl8pPr>
            <a:lvl9pPr marL="3886200" indent="-228600" eaLnBrk="0" fontAlgn="base" hangingPunct="0">
              <a:spcBef>
                <a:spcPct val="0"/>
              </a:spcBef>
              <a:spcAft>
                <a:spcPct val="0"/>
              </a:spcAft>
              <a:defRPr sz="1400">
                <a:solidFill>
                  <a:schemeClr val="tx1"/>
                </a:solidFill>
                <a:latin typeface="Tahoma" charset="0"/>
                <a:ea typeface="ＭＳ Ｐゴシック" charset="0"/>
              </a:defRPr>
            </a:lvl9pPr>
          </a:lstStyle>
          <a:p>
            <a:pPr eaLnBrk="1" hangingPunct="1">
              <a:defRPr/>
            </a:pPr>
            <a:r>
              <a:rPr lang="en-US" sz="1600" dirty="0">
                <a:solidFill>
                  <a:schemeClr val="bg1"/>
                </a:solidFill>
              </a:rPr>
              <a:t>Basal insulin </a:t>
            </a:r>
          </a:p>
          <a:p>
            <a:pPr marL="350838" indent="-350838" eaLnBrk="1" hangingPunct="1">
              <a:defRPr/>
            </a:pPr>
            <a:r>
              <a:rPr lang="en-US" sz="1600" dirty="0">
                <a:solidFill>
                  <a:schemeClr val="bg1"/>
                </a:solidFill>
              </a:rPr>
              <a:t>- Start at 0.2-0.25 U/Kg/day*</a:t>
            </a:r>
          </a:p>
          <a:p>
            <a:pPr marL="350838" indent="-350838" eaLnBrk="1" hangingPunct="1">
              <a:defRPr/>
            </a:pPr>
            <a:r>
              <a:rPr lang="en-US" sz="1600" dirty="0">
                <a:solidFill>
                  <a:schemeClr val="bg1"/>
                </a:solidFill>
              </a:rPr>
              <a:t>- Correction doses with rapid acting    insulin AC</a:t>
            </a:r>
          </a:p>
          <a:p>
            <a:pPr eaLnBrk="1" hangingPunct="1">
              <a:defRPr/>
            </a:pPr>
            <a:r>
              <a:rPr lang="en-US" sz="1600" dirty="0">
                <a:solidFill>
                  <a:schemeClr val="bg1"/>
                </a:solidFill>
              </a:rPr>
              <a:t>- Adjust basal as needed</a:t>
            </a:r>
          </a:p>
        </p:txBody>
      </p:sp>
      <p:sp>
        <p:nvSpPr>
          <p:cNvPr id="73734" name="TextBox 12">
            <a:extLst>
              <a:ext uri="{FF2B5EF4-FFF2-40B4-BE49-F238E27FC236}">
                <a16:creationId xmlns:a16="http://schemas.microsoft.com/office/drawing/2014/main" id="{8F9C7CD1-B0AA-AE4F-B0B3-2FF39FA957AC}"/>
              </a:ext>
            </a:extLst>
          </p:cNvPr>
          <p:cNvSpPr txBox="1">
            <a:spLocks noChangeArrowheads="1"/>
          </p:cNvSpPr>
          <p:nvPr/>
        </p:nvSpPr>
        <p:spPr bwMode="auto">
          <a:xfrm>
            <a:off x="1608138" y="1758950"/>
            <a:ext cx="2058987"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600"/>
              <a:t>NPO</a:t>
            </a:r>
          </a:p>
          <a:p>
            <a:pPr algn="ctr" eaLnBrk="1" hangingPunct="1">
              <a:spcBef>
                <a:spcPct val="0"/>
              </a:spcBef>
              <a:buClrTx/>
              <a:buFontTx/>
              <a:buNone/>
            </a:pPr>
            <a:r>
              <a:rPr lang="en-US" altLang="en-US" sz="1600"/>
              <a:t>Uncertain oral intake</a:t>
            </a:r>
          </a:p>
        </p:txBody>
      </p:sp>
      <p:cxnSp>
        <p:nvCxnSpPr>
          <p:cNvPr id="17" name="Straight Arrow Connector 16">
            <a:extLst>
              <a:ext uri="{FF2B5EF4-FFF2-40B4-BE49-F238E27FC236}">
                <a16:creationId xmlns:a16="http://schemas.microsoft.com/office/drawing/2014/main" id="{E260B34E-8E20-D246-9899-9AB945465079}"/>
              </a:ext>
            </a:extLst>
          </p:cNvPr>
          <p:cNvCxnSpPr/>
          <p:nvPr/>
        </p:nvCxnSpPr>
        <p:spPr>
          <a:xfrm rot="5400000">
            <a:off x="2582069" y="1647031"/>
            <a:ext cx="17145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EB0A18D-9B0C-EF4F-AF09-3FD498BDB9A9}"/>
              </a:ext>
            </a:extLst>
          </p:cNvPr>
          <p:cNvCxnSpPr/>
          <p:nvPr/>
        </p:nvCxnSpPr>
        <p:spPr>
          <a:xfrm rot="5400000">
            <a:off x="2580482" y="2485231"/>
            <a:ext cx="171450"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07A0E7F-602E-CD4D-8BD6-0AF53DFB6D48}"/>
              </a:ext>
            </a:extLst>
          </p:cNvPr>
          <p:cNvGrpSpPr>
            <a:grpSpLocks/>
          </p:cNvGrpSpPr>
          <p:nvPr/>
        </p:nvGrpSpPr>
        <p:grpSpPr bwMode="auto">
          <a:xfrm>
            <a:off x="2927350" y="1562100"/>
            <a:ext cx="4581525" cy="2995613"/>
            <a:chOff x="2926612" y="2082773"/>
            <a:chExt cx="4581716" cy="3993086"/>
          </a:xfrm>
        </p:grpSpPr>
        <p:sp>
          <p:nvSpPr>
            <p:cNvPr id="73739" name="TextBox 13">
              <a:extLst>
                <a:ext uri="{FF2B5EF4-FFF2-40B4-BE49-F238E27FC236}">
                  <a16:creationId xmlns:a16="http://schemas.microsoft.com/office/drawing/2014/main" id="{FA8A8D2D-A439-C546-B38D-D499EC37878B}"/>
                </a:ext>
              </a:extLst>
            </p:cNvPr>
            <p:cNvSpPr txBox="1">
              <a:spLocks noChangeArrowheads="1"/>
            </p:cNvSpPr>
            <p:nvPr/>
          </p:nvSpPr>
          <p:spPr bwMode="auto">
            <a:xfrm>
              <a:off x="5791322" y="2445975"/>
              <a:ext cx="1177682" cy="77949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600"/>
                <a:t>Adequate</a:t>
              </a:r>
            </a:p>
            <a:p>
              <a:pPr algn="ctr" eaLnBrk="1" hangingPunct="1">
                <a:spcBef>
                  <a:spcPct val="0"/>
                </a:spcBef>
                <a:buClrTx/>
                <a:buFontTx/>
                <a:buNone/>
              </a:pPr>
              <a:r>
                <a:rPr lang="en-US" altLang="en-US" sz="1600"/>
                <a:t>Oral intake</a:t>
              </a:r>
            </a:p>
          </p:txBody>
        </p:sp>
        <p:sp>
          <p:nvSpPr>
            <p:cNvPr id="73740" name="TextBox 14">
              <a:extLst>
                <a:ext uri="{FF2B5EF4-FFF2-40B4-BE49-F238E27FC236}">
                  <a16:creationId xmlns:a16="http://schemas.microsoft.com/office/drawing/2014/main" id="{20F9C7B7-2F69-464F-A2F0-BEE3841CCFA6}"/>
                </a:ext>
              </a:extLst>
            </p:cNvPr>
            <p:cNvSpPr txBox="1">
              <a:spLocks noChangeArrowheads="1"/>
            </p:cNvSpPr>
            <p:nvPr/>
          </p:nvSpPr>
          <p:spPr bwMode="auto">
            <a:xfrm>
              <a:off x="5105400" y="3517901"/>
              <a:ext cx="2402928" cy="176411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600"/>
                <a:t>Basal Bolus</a:t>
              </a:r>
            </a:p>
            <a:p>
              <a:pPr eaLnBrk="1" hangingPunct="1">
                <a:spcBef>
                  <a:spcPct val="0"/>
                </a:spcBef>
                <a:buClrTx/>
                <a:buFontTx/>
                <a:buNone/>
              </a:pPr>
              <a:r>
                <a:rPr lang="en-US" altLang="en-US" sz="1600"/>
                <a:t>TDD: 0.4-0.5 U/Kg/day</a:t>
              </a:r>
            </a:p>
            <a:p>
              <a:pPr eaLnBrk="1" hangingPunct="1">
                <a:spcBef>
                  <a:spcPct val="0"/>
                </a:spcBef>
                <a:buClrTx/>
                <a:buFontTx/>
                <a:buChar char="-"/>
              </a:pPr>
              <a:r>
                <a:rPr lang="en-US" altLang="en-US" sz="1600"/>
                <a:t>½ basal, ½ bolus</a:t>
              </a:r>
            </a:p>
            <a:p>
              <a:pPr eaLnBrk="1" hangingPunct="1">
                <a:spcBef>
                  <a:spcPct val="0"/>
                </a:spcBef>
                <a:buClrTx/>
                <a:buFontTx/>
                <a:buNone/>
              </a:pPr>
              <a:endParaRPr lang="en-US" altLang="en-US" sz="1600"/>
            </a:p>
            <a:p>
              <a:pPr eaLnBrk="1" hangingPunct="1">
                <a:spcBef>
                  <a:spcPct val="0"/>
                </a:spcBef>
                <a:buClrTx/>
                <a:buFontTx/>
                <a:buChar char="-"/>
              </a:pPr>
              <a:r>
                <a:rPr lang="en-US" altLang="en-US" sz="1600"/>
                <a:t> Adjust basal as needed</a:t>
              </a:r>
            </a:p>
          </p:txBody>
        </p:sp>
        <p:cxnSp>
          <p:nvCxnSpPr>
            <p:cNvPr id="20" name="Straight Arrow Connector 19">
              <a:extLst>
                <a:ext uri="{FF2B5EF4-FFF2-40B4-BE49-F238E27FC236}">
                  <a16:creationId xmlns:a16="http://schemas.microsoft.com/office/drawing/2014/main" id="{C213992A-0BBD-7C42-B214-EFCAD0CC34CD}"/>
                </a:ext>
              </a:extLst>
            </p:cNvPr>
            <p:cNvCxnSpPr/>
            <p:nvPr/>
          </p:nvCxnSpPr>
          <p:spPr>
            <a:xfrm rot="5400000">
              <a:off x="6285144" y="2196248"/>
              <a:ext cx="228539"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D36E28-4474-E445-9A39-D9664B0B1C71}"/>
                </a:ext>
              </a:extLst>
            </p:cNvPr>
            <p:cNvCxnSpPr/>
            <p:nvPr/>
          </p:nvCxnSpPr>
          <p:spPr>
            <a:xfrm rot="5400000">
              <a:off x="6286731" y="3326247"/>
              <a:ext cx="228539"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6FC228-22E1-E749-970C-3441BA88EE65}"/>
                </a:ext>
              </a:extLst>
            </p:cNvPr>
            <p:cNvCxnSpPr/>
            <p:nvPr/>
          </p:nvCxnSpPr>
          <p:spPr>
            <a:xfrm>
              <a:off x="4418924" y="2679514"/>
              <a:ext cx="1066844" cy="211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 name="Curved Right Arrow 2">
              <a:extLst>
                <a:ext uri="{FF2B5EF4-FFF2-40B4-BE49-F238E27FC236}">
                  <a16:creationId xmlns:a16="http://schemas.microsoft.com/office/drawing/2014/main" id="{295D5B8C-7650-B54D-9D64-57055E843DB2}"/>
                </a:ext>
              </a:extLst>
            </p:cNvPr>
            <p:cNvSpPr>
              <a:spLocks noChangeArrowheads="1"/>
            </p:cNvSpPr>
            <p:nvPr/>
          </p:nvSpPr>
          <p:spPr bwMode="auto">
            <a:xfrm rot="16200000">
              <a:off x="3870542" y="4338390"/>
              <a:ext cx="793539" cy="2681400"/>
            </a:xfrm>
            <a:prstGeom prst="curvedRightArrow">
              <a:avLst>
                <a:gd name="adj1" fmla="val 24981"/>
                <a:gd name="adj2" fmla="val 50009"/>
                <a:gd name="adj3" fmla="val 25000"/>
              </a:avLst>
            </a:prstGeom>
            <a:gradFill rotWithShape="1">
              <a:gsLst>
                <a:gs pos="0">
                  <a:srgbClr val="00E9A6"/>
                </a:gs>
                <a:gs pos="20000">
                  <a:srgbClr val="00E3A3"/>
                </a:gs>
                <a:gs pos="100000">
                  <a:srgbClr val="00AD7B"/>
                </a:gs>
              </a:gsLst>
              <a:lin ang="5400000"/>
            </a:gradFill>
            <a:ln w="9525">
              <a:solidFill>
                <a:srgbClr val="00CC98"/>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sz="1100">
                <a:latin typeface="Tahoma" charset="0"/>
                <a:ea typeface="ＭＳ Ｐゴシック" charset="0"/>
                <a:cs typeface="MS PGothic" charset="0"/>
              </a:endParaRPr>
            </a:p>
          </p:txBody>
        </p:sp>
      </p:grpSp>
      <p:sp>
        <p:nvSpPr>
          <p:cNvPr id="73738" name="Text Box 2">
            <a:extLst>
              <a:ext uri="{FF2B5EF4-FFF2-40B4-BE49-F238E27FC236}">
                <a16:creationId xmlns:a16="http://schemas.microsoft.com/office/drawing/2014/main" id="{B0695802-E58A-E049-8F36-96901A9C9F04}"/>
              </a:ext>
            </a:extLst>
          </p:cNvPr>
          <p:cNvSpPr txBox="1">
            <a:spLocks noChangeArrowheads="1"/>
          </p:cNvSpPr>
          <p:nvPr/>
        </p:nvSpPr>
        <p:spPr bwMode="auto">
          <a:xfrm>
            <a:off x="152400" y="456247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400"/>
              <a:t>ADA Standard of Care, Diabetes Care 2018</a:t>
            </a:r>
          </a:p>
          <a:p>
            <a:pPr eaLnBrk="1" hangingPunct="1">
              <a:spcBef>
                <a:spcPct val="0"/>
              </a:spcBef>
              <a:buClrTx/>
              <a:buFontTx/>
              <a:buNone/>
            </a:pPr>
            <a:r>
              <a:rPr lang="en-US" altLang="en-US" sz="1400"/>
              <a:t>Umpierrez et al. Endocrine Society Guidelines. JCEM 2012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AutoShape 4">
            <a:extLst>
              <a:ext uri="{FF2B5EF4-FFF2-40B4-BE49-F238E27FC236}">
                <a16:creationId xmlns:a16="http://schemas.microsoft.com/office/drawing/2014/main" id="{02CF2D6D-BBA8-F345-86DB-2EF1AFA625CC}"/>
              </a:ext>
            </a:extLst>
          </p:cNvPr>
          <p:cNvSpPr>
            <a:spLocks noChangeAspect="1" noChangeArrowheads="1" noTextEdit="1"/>
          </p:cNvSpPr>
          <p:nvPr/>
        </p:nvSpPr>
        <p:spPr bwMode="auto">
          <a:xfrm>
            <a:off x="415736" y="1331709"/>
            <a:ext cx="8315569" cy="279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715"/>
          </a:p>
        </p:txBody>
      </p:sp>
      <p:sp>
        <p:nvSpPr>
          <p:cNvPr id="6" name="_s386063">
            <a:extLst>
              <a:ext uri="{FF2B5EF4-FFF2-40B4-BE49-F238E27FC236}">
                <a16:creationId xmlns:a16="http://schemas.microsoft.com/office/drawing/2014/main" id="{CF583BFA-CA17-4444-9BCF-D9A0B6952683}"/>
              </a:ext>
            </a:extLst>
          </p:cNvPr>
          <p:cNvSpPr>
            <a:spLocks noChangeArrowheads="1"/>
          </p:cNvSpPr>
          <p:nvPr/>
        </p:nvSpPr>
        <p:spPr bwMode="auto">
          <a:xfrm>
            <a:off x="2730175" y="1659956"/>
            <a:ext cx="3024120" cy="1203569"/>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r>
              <a:rPr lang="en-US" sz="2680" b="1" dirty="0">
                <a:latin typeface="Tahoma" charset="0"/>
                <a:ea typeface="ＭＳ Ｐゴシック" charset="0"/>
                <a:cs typeface="MS PGothic" charset="0"/>
              </a:rPr>
              <a:t>Inpatient Management in non-ICU</a:t>
            </a:r>
            <a:endParaRPr lang="en-US" sz="2680" dirty="0">
              <a:latin typeface="Tahoma" charset="0"/>
              <a:ea typeface="ＭＳ Ｐゴシック" charset="0"/>
              <a:cs typeface="MS PGothic" charset="0"/>
            </a:endParaRPr>
          </a:p>
        </p:txBody>
      </p:sp>
      <p:sp>
        <p:nvSpPr>
          <p:cNvPr id="75780" name="Rectangle 18">
            <a:extLst>
              <a:ext uri="{FF2B5EF4-FFF2-40B4-BE49-F238E27FC236}">
                <a16:creationId xmlns:a16="http://schemas.microsoft.com/office/drawing/2014/main" id="{903F7116-D169-8244-BF71-37B2B12D4E5B}"/>
              </a:ext>
            </a:extLst>
          </p:cNvPr>
          <p:cNvSpPr txBox="1">
            <a:spLocks noChangeArrowheads="1"/>
          </p:cNvSpPr>
          <p:nvPr/>
        </p:nvSpPr>
        <p:spPr bwMode="auto">
          <a:xfrm>
            <a:off x="414216" y="310499"/>
            <a:ext cx="8315569" cy="82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lnSpc>
                <a:spcPct val="90000"/>
              </a:lnSpc>
              <a:spcBef>
                <a:spcPct val="0"/>
              </a:spcBef>
              <a:buClrTx/>
              <a:buFontTx/>
              <a:buNone/>
            </a:pPr>
            <a:r>
              <a:rPr lang="en-US" altLang="en-US" sz="3446" dirty="0">
                <a:solidFill>
                  <a:srgbClr val="FFFF00"/>
                </a:solidFill>
                <a:latin typeface="Calibri" panose="020F0502020204030204" pitchFamily="34" charset="0"/>
              </a:rPr>
              <a:t>Use of Oral Agents for the Management of Non-ICU Patients With Type 2 Diabetes</a:t>
            </a:r>
          </a:p>
        </p:txBody>
      </p:sp>
      <p:grpSp>
        <p:nvGrpSpPr>
          <p:cNvPr id="75781" name="Group 9">
            <a:extLst>
              <a:ext uri="{FF2B5EF4-FFF2-40B4-BE49-F238E27FC236}">
                <a16:creationId xmlns:a16="http://schemas.microsoft.com/office/drawing/2014/main" id="{CD5999DE-83BF-5248-914A-3042AA5DEF59}"/>
              </a:ext>
            </a:extLst>
          </p:cNvPr>
          <p:cNvGrpSpPr>
            <a:grpSpLocks/>
          </p:cNvGrpSpPr>
          <p:nvPr/>
        </p:nvGrpSpPr>
        <p:grpSpPr bwMode="auto">
          <a:xfrm>
            <a:off x="4483070" y="2918232"/>
            <a:ext cx="3150251" cy="1750646"/>
            <a:chOff x="4252913" y="3657600"/>
            <a:chExt cx="3290887" cy="2438400"/>
          </a:xfrm>
        </p:grpSpPr>
        <p:sp>
          <p:nvSpPr>
            <p:cNvPr id="75784" name="_s386066">
              <a:extLst>
                <a:ext uri="{FF2B5EF4-FFF2-40B4-BE49-F238E27FC236}">
                  <a16:creationId xmlns:a16="http://schemas.microsoft.com/office/drawing/2014/main" id="{BACD8601-779D-A044-83F9-A668007182FA}"/>
                </a:ext>
              </a:extLst>
            </p:cNvPr>
            <p:cNvSpPr>
              <a:spLocks noChangeArrowheads="1"/>
            </p:cNvSpPr>
            <p:nvPr/>
          </p:nvSpPr>
          <p:spPr bwMode="auto">
            <a:xfrm>
              <a:off x="4384675" y="4176713"/>
              <a:ext cx="3159125" cy="1919287"/>
            </a:xfrm>
            <a:prstGeom prst="roundRect">
              <a:avLst>
                <a:gd name="adj" fmla="val 16667"/>
              </a:avLst>
            </a:prstGeom>
            <a:solidFill>
              <a:srgbClr val="FFCC00"/>
            </a:solidFill>
            <a:ln>
              <a:noFill/>
            </a:ln>
            <a:extLst>
              <a:ext uri="{91240B29-F687-4F45-9708-019B960494DF}">
                <a14:hiddenLine xmlns:a14="http://schemas.microsoft.com/office/drawing/2010/main" w="28575">
                  <a:solidFill>
                    <a:srgbClr val="000000"/>
                  </a:solidFill>
                  <a:round/>
                  <a:headEnd/>
                  <a:tailEnd/>
                </a14:hiddenLine>
              </a:ext>
            </a:extLst>
          </p:spPr>
          <p:txBody>
            <a:bodyPr lIns="0" tIns="0" rIns="0" bIns="0"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680" b="1" dirty="0">
                  <a:solidFill>
                    <a:schemeClr val="tx1"/>
                  </a:solidFill>
                </a:rPr>
                <a:t>Oral Agents?</a:t>
              </a:r>
              <a:endParaRPr lang="en-US" altLang="en-US" sz="2680" dirty="0">
                <a:solidFill>
                  <a:schemeClr val="tx1"/>
                </a:solidFill>
              </a:endParaRPr>
            </a:p>
          </p:txBody>
        </p:sp>
        <p:cxnSp>
          <p:nvCxnSpPr>
            <p:cNvPr id="75785" name="_s386058">
              <a:extLst>
                <a:ext uri="{FF2B5EF4-FFF2-40B4-BE49-F238E27FC236}">
                  <a16:creationId xmlns:a16="http://schemas.microsoft.com/office/drawing/2014/main" id="{C3B33722-03AA-5E47-B1BF-06B1CE8B93E6}"/>
                </a:ext>
              </a:extLst>
            </p:cNvPr>
            <p:cNvCxnSpPr>
              <a:cxnSpLocks noChangeShapeType="1"/>
            </p:cNvCxnSpPr>
            <p:nvPr/>
          </p:nvCxnSpPr>
          <p:spPr bwMode="auto">
            <a:xfrm rot="5400000" flipH="1">
              <a:off x="4987925" y="2922588"/>
              <a:ext cx="373063" cy="1843087"/>
            </a:xfrm>
            <a:prstGeom prst="bentConnector3">
              <a:avLst>
                <a:gd name="adj1" fmla="val 50213"/>
              </a:avLst>
            </a:prstGeom>
            <a:noFill/>
            <a:ln w="25400">
              <a:solidFill>
                <a:srgbClr val="FFFF00"/>
              </a:solidFill>
              <a:miter lim="800000"/>
              <a:headEnd type="triangle" w="lg" len="med"/>
              <a:tailEnd/>
            </a:ln>
            <a:extLst>
              <a:ext uri="{909E8E84-426E-40DD-AFC4-6F175D3DCCD1}">
                <a14:hiddenFill xmlns:a14="http://schemas.microsoft.com/office/drawing/2010/main">
                  <a:noFill/>
                </a14:hiddenFill>
              </a:ext>
            </a:extLst>
          </p:spPr>
        </p:cxnSp>
      </p:grpSp>
      <p:grpSp>
        <p:nvGrpSpPr>
          <p:cNvPr id="2" name="Group 1">
            <a:extLst>
              <a:ext uri="{FF2B5EF4-FFF2-40B4-BE49-F238E27FC236}">
                <a16:creationId xmlns:a16="http://schemas.microsoft.com/office/drawing/2014/main" id="{B9F429EA-A6C8-8393-63CA-BF55FFF6AD4B}"/>
              </a:ext>
            </a:extLst>
          </p:cNvPr>
          <p:cNvGrpSpPr/>
          <p:nvPr/>
        </p:nvGrpSpPr>
        <p:grpSpPr>
          <a:xfrm>
            <a:off x="1339689" y="2918232"/>
            <a:ext cx="2926861" cy="1750646"/>
            <a:chOff x="1741595" y="3650827"/>
            <a:chExt cx="3804919" cy="2275840"/>
          </a:xfrm>
        </p:grpSpPr>
        <p:sp>
          <p:nvSpPr>
            <p:cNvPr id="8" name="_s386065">
              <a:extLst>
                <a:ext uri="{FF2B5EF4-FFF2-40B4-BE49-F238E27FC236}">
                  <a16:creationId xmlns:a16="http://schemas.microsoft.com/office/drawing/2014/main" id="{ECCBCB8C-050C-264F-8CD2-3F5178342A9A}"/>
                </a:ext>
              </a:extLst>
            </p:cNvPr>
            <p:cNvSpPr>
              <a:spLocks noChangeArrowheads="1"/>
            </p:cNvSpPr>
            <p:nvPr/>
          </p:nvSpPr>
          <p:spPr bwMode="auto">
            <a:xfrm>
              <a:off x="1741595" y="4134839"/>
              <a:ext cx="3741702" cy="1791828"/>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r>
                <a:rPr lang="en-US" sz="2680" b="1" dirty="0">
                  <a:latin typeface="Tahoma" charset="0"/>
                  <a:ea typeface="MS PGothic" charset="0"/>
                  <a:cs typeface="MS PGothic" charset="0"/>
                </a:rPr>
                <a:t>Basal Bolus </a:t>
              </a:r>
            </a:p>
          </p:txBody>
        </p:sp>
        <p:cxnSp>
          <p:nvCxnSpPr>
            <p:cNvPr id="75782" name="_s386059">
              <a:extLst>
                <a:ext uri="{FF2B5EF4-FFF2-40B4-BE49-F238E27FC236}">
                  <a16:creationId xmlns:a16="http://schemas.microsoft.com/office/drawing/2014/main" id="{02B35C7B-CCC3-3E47-98C1-EB0F661260BE}"/>
                </a:ext>
              </a:extLst>
            </p:cNvPr>
            <p:cNvCxnSpPr>
              <a:cxnSpLocks noChangeShapeType="1"/>
            </p:cNvCxnSpPr>
            <p:nvPr/>
          </p:nvCxnSpPr>
          <p:spPr bwMode="auto">
            <a:xfrm rot="-5400000">
              <a:off x="4225855" y="2677865"/>
              <a:ext cx="347698" cy="2293621"/>
            </a:xfrm>
            <a:prstGeom prst="bentConnector3">
              <a:avLst>
                <a:gd name="adj1" fmla="val 50213"/>
              </a:avLst>
            </a:prstGeom>
            <a:noFill/>
            <a:ln w="25400">
              <a:solidFill>
                <a:srgbClr val="FFFF00"/>
              </a:solidFill>
              <a:miter lim="800000"/>
              <a:headEnd type="triangle" w="lg" len="med"/>
              <a:tailEnd/>
            </a:ln>
            <a:extLst>
              <a:ext uri="{909E8E84-426E-40DD-AFC4-6F175D3DCCD1}">
                <a14:hiddenFill xmlns:a14="http://schemas.microsoft.com/office/drawing/2010/main">
                  <a:noFill/>
                </a14:hiddenFill>
              </a:ext>
            </a:extLst>
          </p:spPr>
        </p:cxnSp>
      </p:grpSp>
      <p:sp>
        <p:nvSpPr>
          <p:cNvPr id="47112" name="Rectangle 6">
            <a:extLst>
              <a:ext uri="{FF2B5EF4-FFF2-40B4-BE49-F238E27FC236}">
                <a16:creationId xmlns:a16="http://schemas.microsoft.com/office/drawing/2014/main" id="{50B4FF97-0F95-7F44-81D6-68F7B78EAAFB}"/>
              </a:ext>
            </a:extLst>
          </p:cNvPr>
          <p:cNvSpPr>
            <a:spLocks noChangeArrowheads="1"/>
          </p:cNvSpPr>
          <p:nvPr/>
        </p:nvSpPr>
        <p:spPr bwMode="auto">
          <a:xfrm>
            <a:off x="633046" y="1386417"/>
            <a:ext cx="7732021" cy="33432"/>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8"/>
              </a:schemeClr>
            </a:outerShdw>
          </a:effectLst>
        </p:spPr>
        <p:txBody>
          <a:bodyPr wrap="none" anchor="ctr"/>
          <a:lstStyle/>
          <a:p>
            <a:pPr eaLnBrk="1" hangingPunct="1">
              <a:defRPr/>
            </a:pPr>
            <a:endParaRPr lang="en-US" sz="1715">
              <a:latin typeface="Arial" charset="0"/>
              <a:ea typeface="ＭＳ Ｐゴシック" charset="0"/>
              <a:cs typeface="MS PGothic"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CEDC5D-E88A-E741-B003-6959A17BCA94}"/>
              </a:ext>
            </a:extLst>
          </p:cNvPr>
          <p:cNvPicPr>
            <a:picLocks noChangeAspect="1"/>
          </p:cNvPicPr>
          <p:nvPr/>
        </p:nvPicPr>
        <p:blipFill>
          <a:blip r:embed="rId2"/>
          <a:stretch>
            <a:fillRect/>
          </a:stretch>
        </p:blipFill>
        <p:spPr>
          <a:xfrm>
            <a:off x="533400" y="361950"/>
            <a:ext cx="7772400" cy="4203440"/>
          </a:xfrm>
          <a:prstGeom prst="rect">
            <a:avLst/>
          </a:prstGeom>
        </p:spPr>
      </p:pic>
    </p:spTree>
    <p:extLst>
      <p:ext uri="{BB962C8B-B14F-4D97-AF65-F5344CB8AC3E}">
        <p14:creationId xmlns:p14="http://schemas.microsoft.com/office/powerpoint/2010/main" val="683883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EAC125-42D3-CF48-A66C-18C7F86D842F}"/>
              </a:ext>
            </a:extLst>
          </p:cNvPr>
          <p:cNvSpPr/>
          <p:nvPr/>
        </p:nvSpPr>
        <p:spPr>
          <a:xfrm>
            <a:off x="773323" y="333917"/>
            <a:ext cx="7182138" cy="908197"/>
          </a:xfrm>
          <a:prstGeom prst="rect">
            <a:avLst/>
          </a:prstGeom>
        </p:spPr>
        <p:txBody>
          <a:bodyPr wrap="square">
            <a:spAutoFit/>
          </a:bodyPr>
          <a:lstStyle/>
          <a:p>
            <a:r>
              <a:rPr lang="en-US" sz="2651" dirty="0">
                <a:solidFill>
                  <a:srgbClr val="FFFF00"/>
                </a:solidFill>
                <a:latin typeface="Calibri" panose="020F0502020204030204" pitchFamily="34" charset="0"/>
                <a:cs typeface="Calibri" panose="020F0502020204030204" pitchFamily="34" charset="0"/>
              </a:rPr>
              <a:t>Randomization Glucose and Response to DPP4-inhibitors</a:t>
            </a:r>
          </a:p>
        </p:txBody>
      </p:sp>
      <p:pic>
        <p:nvPicPr>
          <p:cNvPr id="4" name="Picture 3">
            <a:extLst>
              <a:ext uri="{FF2B5EF4-FFF2-40B4-BE49-F238E27FC236}">
                <a16:creationId xmlns:a16="http://schemas.microsoft.com/office/drawing/2014/main" id="{731A0218-38A9-A442-BCB5-1BC080B13AD9}"/>
              </a:ext>
            </a:extLst>
          </p:cNvPr>
          <p:cNvPicPr>
            <a:picLocks noChangeAspect="1"/>
          </p:cNvPicPr>
          <p:nvPr/>
        </p:nvPicPr>
        <p:blipFill>
          <a:blip r:embed="rId2"/>
          <a:stretch>
            <a:fillRect/>
          </a:stretch>
        </p:blipFill>
        <p:spPr>
          <a:xfrm>
            <a:off x="363716" y="1561762"/>
            <a:ext cx="4000675" cy="2516016"/>
          </a:xfrm>
          <a:prstGeom prst="rect">
            <a:avLst/>
          </a:prstGeom>
          <a:solidFill>
            <a:schemeClr val="bg1"/>
          </a:solidFill>
        </p:spPr>
      </p:pic>
      <p:grpSp>
        <p:nvGrpSpPr>
          <p:cNvPr id="5" name="Group 4">
            <a:extLst>
              <a:ext uri="{FF2B5EF4-FFF2-40B4-BE49-F238E27FC236}">
                <a16:creationId xmlns:a16="http://schemas.microsoft.com/office/drawing/2014/main" id="{E7A5A76B-A770-CF45-9789-370CB74030B8}"/>
              </a:ext>
            </a:extLst>
          </p:cNvPr>
          <p:cNvGrpSpPr/>
          <p:nvPr/>
        </p:nvGrpSpPr>
        <p:grpSpPr>
          <a:xfrm>
            <a:off x="4572001" y="1585810"/>
            <a:ext cx="4000675" cy="2516016"/>
            <a:chOff x="5791200" y="2298160"/>
            <a:chExt cx="4829234" cy="2511181"/>
          </a:xfrm>
        </p:grpSpPr>
        <p:pic>
          <p:nvPicPr>
            <p:cNvPr id="6" name="Picture 5">
              <a:extLst>
                <a:ext uri="{FF2B5EF4-FFF2-40B4-BE49-F238E27FC236}">
                  <a16:creationId xmlns:a16="http://schemas.microsoft.com/office/drawing/2014/main" id="{A87E7D57-07BB-D64C-96B0-34D5CD368A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2298160"/>
              <a:ext cx="4829234" cy="2511181"/>
            </a:xfrm>
            <a:prstGeom prst="rect">
              <a:avLst/>
            </a:prstGeom>
          </p:spPr>
        </p:pic>
        <p:pic>
          <p:nvPicPr>
            <p:cNvPr id="7" name="Picture 6">
              <a:extLst>
                <a:ext uri="{FF2B5EF4-FFF2-40B4-BE49-F238E27FC236}">
                  <a16:creationId xmlns:a16="http://schemas.microsoft.com/office/drawing/2014/main" id="{EB181094-45C3-C141-B588-C4B6DFB821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8610" y="2298160"/>
              <a:ext cx="1081764" cy="368840"/>
            </a:xfrm>
            <a:prstGeom prst="rect">
              <a:avLst/>
            </a:prstGeom>
          </p:spPr>
        </p:pic>
      </p:grpSp>
      <p:sp>
        <p:nvSpPr>
          <p:cNvPr id="9" name="TextBox 8">
            <a:extLst>
              <a:ext uri="{FF2B5EF4-FFF2-40B4-BE49-F238E27FC236}">
                <a16:creationId xmlns:a16="http://schemas.microsoft.com/office/drawing/2014/main" id="{5FD071D3-2D69-834E-A8CC-6F9A7CF6F0EC}"/>
              </a:ext>
            </a:extLst>
          </p:cNvPr>
          <p:cNvSpPr txBox="1"/>
          <p:nvPr/>
        </p:nvSpPr>
        <p:spPr>
          <a:xfrm>
            <a:off x="5076995" y="3844849"/>
            <a:ext cx="3495681" cy="273601"/>
          </a:xfrm>
          <a:prstGeom prst="rect">
            <a:avLst/>
          </a:prstGeom>
          <a:solidFill>
            <a:schemeClr val="bg1"/>
          </a:solidFill>
        </p:spPr>
        <p:txBody>
          <a:bodyPr wrap="square" rtlCol="0">
            <a:spAutoFit/>
          </a:bodyPr>
          <a:lstStyle/>
          <a:p>
            <a:r>
              <a:rPr lang="en-US" sz="1178" dirty="0"/>
              <a:t>   All Patients    BG&lt;200 mg/dL  BG&gt;200 mg/dL  </a:t>
            </a:r>
          </a:p>
        </p:txBody>
      </p:sp>
      <p:sp>
        <p:nvSpPr>
          <p:cNvPr id="10" name="TextBox 9">
            <a:extLst>
              <a:ext uri="{FF2B5EF4-FFF2-40B4-BE49-F238E27FC236}">
                <a16:creationId xmlns:a16="http://schemas.microsoft.com/office/drawing/2014/main" id="{3BC40946-2495-DC4F-BBCC-4E9204773A55}"/>
              </a:ext>
            </a:extLst>
          </p:cNvPr>
          <p:cNvSpPr txBox="1"/>
          <p:nvPr/>
        </p:nvSpPr>
        <p:spPr>
          <a:xfrm>
            <a:off x="708795" y="4117591"/>
            <a:ext cx="3310517" cy="409599"/>
          </a:xfrm>
          <a:prstGeom prst="rect">
            <a:avLst/>
          </a:prstGeom>
          <a:noFill/>
        </p:spPr>
        <p:txBody>
          <a:bodyPr wrap="square" rtlCol="0">
            <a:spAutoFit/>
          </a:bodyPr>
          <a:lstStyle/>
          <a:p>
            <a:r>
              <a:rPr lang="en-US" sz="1031" dirty="0">
                <a:solidFill>
                  <a:schemeClr val="bg1"/>
                </a:solidFill>
              </a:rPr>
              <a:t>No difference among groups if mean daily BG in patients with BG &lt; 180 mg/dL</a:t>
            </a:r>
          </a:p>
        </p:txBody>
      </p:sp>
      <p:sp>
        <p:nvSpPr>
          <p:cNvPr id="11" name="TextBox 10">
            <a:extLst>
              <a:ext uri="{FF2B5EF4-FFF2-40B4-BE49-F238E27FC236}">
                <a16:creationId xmlns:a16="http://schemas.microsoft.com/office/drawing/2014/main" id="{89B9D8F6-BBF7-5146-8B26-D1667E9CCC2F}"/>
              </a:ext>
            </a:extLst>
          </p:cNvPr>
          <p:cNvSpPr txBox="1"/>
          <p:nvPr/>
        </p:nvSpPr>
        <p:spPr>
          <a:xfrm>
            <a:off x="4912570" y="4173701"/>
            <a:ext cx="3310517" cy="409599"/>
          </a:xfrm>
          <a:prstGeom prst="rect">
            <a:avLst/>
          </a:prstGeom>
          <a:noFill/>
        </p:spPr>
        <p:txBody>
          <a:bodyPr wrap="square" rtlCol="0">
            <a:spAutoFit/>
          </a:bodyPr>
          <a:lstStyle/>
          <a:p>
            <a:r>
              <a:rPr lang="en-US" sz="1031" dirty="0">
                <a:solidFill>
                  <a:schemeClr val="bg1"/>
                </a:solidFill>
              </a:rPr>
              <a:t>No difference between groups if mean daily BG in patients with BG &lt; 200 mg/dL</a:t>
            </a:r>
          </a:p>
        </p:txBody>
      </p:sp>
      <p:sp>
        <p:nvSpPr>
          <p:cNvPr id="8" name="Rectangle 7">
            <a:extLst>
              <a:ext uri="{FF2B5EF4-FFF2-40B4-BE49-F238E27FC236}">
                <a16:creationId xmlns:a16="http://schemas.microsoft.com/office/drawing/2014/main" id="{5CAA4D30-7F3F-E7AC-79D8-EBDB441B83D5}"/>
              </a:ext>
            </a:extLst>
          </p:cNvPr>
          <p:cNvSpPr/>
          <p:nvPr/>
        </p:nvSpPr>
        <p:spPr>
          <a:xfrm>
            <a:off x="980931" y="2347310"/>
            <a:ext cx="1290541" cy="1497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1" dirty="0"/>
          </a:p>
        </p:txBody>
      </p:sp>
      <p:sp>
        <p:nvSpPr>
          <p:cNvPr id="12" name="Rectangle 11">
            <a:extLst>
              <a:ext uri="{FF2B5EF4-FFF2-40B4-BE49-F238E27FC236}">
                <a16:creationId xmlns:a16="http://schemas.microsoft.com/office/drawing/2014/main" id="{931811A9-8DC1-63BC-187E-CB35FC7B65D8}"/>
              </a:ext>
            </a:extLst>
          </p:cNvPr>
          <p:cNvSpPr/>
          <p:nvPr/>
        </p:nvSpPr>
        <p:spPr>
          <a:xfrm>
            <a:off x="6130168" y="1945158"/>
            <a:ext cx="1135135" cy="21724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1" dirty="0"/>
          </a:p>
        </p:txBody>
      </p:sp>
      <p:sp>
        <p:nvSpPr>
          <p:cNvPr id="13" name="Rectangle 12">
            <a:extLst>
              <a:ext uri="{FF2B5EF4-FFF2-40B4-BE49-F238E27FC236}">
                <a16:creationId xmlns:a16="http://schemas.microsoft.com/office/drawing/2014/main" id="{76D1CDEC-90AB-94D1-C4C8-1313FFD30212}"/>
              </a:ext>
            </a:extLst>
          </p:cNvPr>
          <p:cNvSpPr/>
          <p:nvPr/>
        </p:nvSpPr>
        <p:spPr>
          <a:xfrm>
            <a:off x="2524989" y="1861577"/>
            <a:ext cx="1290541" cy="198327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1" dirty="0"/>
          </a:p>
        </p:txBody>
      </p:sp>
      <p:sp>
        <p:nvSpPr>
          <p:cNvPr id="14" name="Rectangle 13">
            <a:extLst>
              <a:ext uri="{FF2B5EF4-FFF2-40B4-BE49-F238E27FC236}">
                <a16:creationId xmlns:a16="http://schemas.microsoft.com/office/drawing/2014/main" id="{EA792F86-B7DC-79F3-192D-8223C8084867}"/>
              </a:ext>
            </a:extLst>
          </p:cNvPr>
          <p:cNvSpPr/>
          <p:nvPr/>
        </p:nvSpPr>
        <p:spPr>
          <a:xfrm>
            <a:off x="7243368" y="1955360"/>
            <a:ext cx="1290541" cy="214262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1" dirty="0"/>
          </a:p>
        </p:txBody>
      </p:sp>
      <p:sp>
        <p:nvSpPr>
          <p:cNvPr id="15" name="TextBox 1">
            <a:extLst>
              <a:ext uri="{FF2B5EF4-FFF2-40B4-BE49-F238E27FC236}">
                <a16:creationId xmlns:a16="http://schemas.microsoft.com/office/drawing/2014/main" id="{CF93B5C8-B067-60B6-9066-1EFD15744DB1}"/>
              </a:ext>
            </a:extLst>
          </p:cNvPr>
          <p:cNvSpPr txBox="1">
            <a:spLocks noChangeArrowheads="1"/>
          </p:cNvSpPr>
          <p:nvPr/>
        </p:nvSpPr>
        <p:spPr bwMode="auto">
          <a:xfrm>
            <a:off x="5063312" y="4703949"/>
            <a:ext cx="3467026" cy="205569"/>
          </a:xfrm>
          <a:prstGeom prst="rect">
            <a:avLst/>
          </a:prstGeom>
          <a:solidFill>
            <a:schemeClr val="bg1"/>
          </a:solidFill>
          <a:ln>
            <a:noFill/>
          </a:ln>
        </p:spPr>
        <p:txBody>
          <a:bodyPr wrap="squar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None/>
            </a:pPr>
            <a:r>
              <a:rPr lang="en-US" altLang="en-US" sz="736" dirty="0">
                <a:solidFill>
                  <a:schemeClr val="tx1"/>
                </a:solidFill>
              </a:rPr>
              <a:t>Vellanki et al. Diabetes Obes Metab. </a:t>
            </a:r>
            <a:r>
              <a:rPr lang="en-US" sz="736" dirty="0">
                <a:solidFill>
                  <a:schemeClr val="tx1"/>
                </a:solidFill>
              </a:rPr>
              <a:t>2019 Apr;21(4):837-843</a:t>
            </a:r>
            <a:endParaRPr lang="en-US" altLang="en-US" sz="736" dirty="0">
              <a:solidFill>
                <a:schemeClr val="tx1"/>
              </a:solidFill>
            </a:endParaRPr>
          </a:p>
        </p:txBody>
      </p:sp>
      <p:sp>
        <p:nvSpPr>
          <p:cNvPr id="16" name="TextBox 1">
            <a:extLst>
              <a:ext uri="{FF2B5EF4-FFF2-40B4-BE49-F238E27FC236}">
                <a16:creationId xmlns:a16="http://schemas.microsoft.com/office/drawing/2014/main" id="{E3889568-9349-D39A-18C7-F1EBE1513331}"/>
              </a:ext>
            </a:extLst>
          </p:cNvPr>
          <p:cNvSpPr txBox="1">
            <a:spLocks noChangeArrowheads="1"/>
          </p:cNvSpPr>
          <p:nvPr/>
        </p:nvSpPr>
        <p:spPr bwMode="auto">
          <a:xfrm>
            <a:off x="603462" y="4703949"/>
            <a:ext cx="3496970" cy="205569"/>
          </a:xfrm>
          <a:prstGeom prst="rect">
            <a:avLst/>
          </a:prstGeom>
          <a:solidFill>
            <a:schemeClr val="bg1"/>
          </a:solidFill>
          <a:ln>
            <a:noFill/>
          </a:ln>
        </p:spPr>
        <p:txBody>
          <a:bodyPr wrap="squar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736" dirty="0">
                <a:solidFill>
                  <a:schemeClr val="tx1"/>
                </a:solidFill>
                <a:latin typeface="Arial" panose="020B0604020202020204" pitchFamily="34" charset="0"/>
              </a:rPr>
              <a:t>Umpierrez et al. </a:t>
            </a:r>
            <a:r>
              <a:rPr lang="hu-HU" altLang="en-US" sz="736" dirty="0">
                <a:solidFill>
                  <a:schemeClr val="tx1"/>
                </a:solidFill>
              </a:rPr>
              <a:t>Diabetes Care. 2013 Nov;36(11):3430-5.</a:t>
            </a:r>
            <a:endParaRPr lang="en-US" altLang="en-US" sz="736" dirty="0">
              <a:solidFill>
                <a:schemeClr val="tx1"/>
              </a:solidFill>
              <a:latin typeface="Arial" panose="020B0604020202020204" pitchFamily="34" charset="0"/>
            </a:endParaRPr>
          </a:p>
        </p:txBody>
      </p:sp>
      <p:sp>
        <p:nvSpPr>
          <p:cNvPr id="17" name="TextBox 16">
            <a:extLst>
              <a:ext uri="{FF2B5EF4-FFF2-40B4-BE49-F238E27FC236}">
                <a16:creationId xmlns:a16="http://schemas.microsoft.com/office/drawing/2014/main" id="{2CA54194-B8F6-1C69-CE12-FCB56E0018C2}"/>
              </a:ext>
            </a:extLst>
          </p:cNvPr>
          <p:cNvSpPr txBox="1"/>
          <p:nvPr/>
        </p:nvSpPr>
        <p:spPr>
          <a:xfrm>
            <a:off x="1598152" y="1217789"/>
            <a:ext cx="2032416" cy="364267"/>
          </a:xfrm>
          <a:prstGeom prst="rect">
            <a:avLst/>
          </a:prstGeom>
          <a:noFill/>
        </p:spPr>
        <p:txBody>
          <a:bodyPr wrap="none" rtlCol="0">
            <a:spAutoFit/>
          </a:bodyPr>
          <a:lstStyle/>
          <a:p>
            <a:r>
              <a:rPr lang="en-US" sz="1767" dirty="0">
                <a:solidFill>
                  <a:schemeClr val="bg1"/>
                </a:solidFill>
              </a:rPr>
              <a:t>Sitagliptin Hospital</a:t>
            </a:r>
          </a:p>
        </p:txBody>
      </p:sp>
      <p:sp>
        <p:nvSpPr>
          <p:cNvPr id="19" name="TextBox 18">
            <a:extLst>
              <a:ext uri="{FF2B5EF4-FFF2-40B4-BE49-F238E27FC236}">
                <a16:creationId xmlns:a16="http://schemas.microsoft.com/office/drawing/2014/main" id="{272A8079-25FA-0A25-070F-730ADE3A83FB}"/>
              </a:ext>
            </a:extLst>
          </p:cNvPr>
          <p:cNvSpPr txBox="1"/>
          <p:nvPr/>
        </p:nvSpPr>
        <p:spPr>
          <a:xfrm>
            <a:off x="4963229" y="1227992"/>
            <a:ext cx="2536400" cy="364267"/>
          </a:xfrm>
          <a:prstGeom prst="rect">
            <a:avLst/>
          </a:prstGeom>
          <a:noFill/>
        </p:spPr>
        <p:txBody>
          <a:bodyPr wrap="none" rtlCol="0">
            <a:spAutoFit/>
          </a:bodyPr>
          <a:lstStyle/>
          <a:p>
            <a:r>
              <a:rPr lang="en-US" sz="1767" dirty="0">
                <a:solidFill>
                  <a:schemeClr val="bg1"/>
                </a:solidFill>
              </a:rPr>
              <a:t>Linagliptin-Surgery Trial</a:t>
            </a:r>
          </a:p>
        </p:txBody>
      </p:sp>
    </p:spTree>
    <p:extLst>
      <p:ext uri="{BB962C8B-B14F-4D97-AF65-F5344CB8AC3E}">
        <p14:creationId xmlns:p14="http://schemas.microsoft.com/office/powerpoint/2010/main" val="331798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7DF5-7F0B-6A49-A397-B82742C7FB29}"/>
              </a:ext>
            </a:extLst>
          </p:cNvPr>
          <p:cNvSpPr>
            <a:spLocks noGrp="1"/>
          </p:cNvSpPr>
          <p:nvPr>
            <p:ph type="title"/>
          </p:nvPr>
        </p:nvSpPr>
        <p:spPr>
          <a:xfrm>
            <a:off x="609600" y="575072"/>
            <a:ext cx="7162800" cy="642938"/>
          </a:xfrm>
        </p:spPr>
        <p:txBody>
          <a:bodyPr>
            <a:noAutofit/>
          </a:bodyPr>
          <a:lstStyle/>
          <a:p>
            <a:pPr>
              <a:defRPr/>
            </a:pPr>
            <a:r>
              <a:rPr lang="en-US" sz="2400" u="sng" dirty="0">
                <a:latin typeface="+mn-lt"/>
                <a:cs typeface="Times New Roman" panose="02020603050405020304" pitchFamily="18" charset="0"/>
              </a:rPr>
              <a:t>GLP1-RA: Exenatide</a:t>
            </a:r>
            <a:r>
              <a:rPr lang="en-US" sz="2400" dirty="0">
                <a:latin typeface="+mn-lt"/>
                <a:cs typeface="Times New Roman" panose="02020603050405020304" pitchFamily="18" charset="0"/>
              </a:rPr>
              <a:t> for the Inpatient Management of Medicine and Surgery Patients with T2D</a:t>
            </a:r>
            <a:br>
              <a:rPr lang="en-US" sz="2400" dirty="0">
                <a:latin typeface="+mn-lt"/>
                <a:cs typeface="Times New Roman" panose="02020603050405020304" pitchFamily="18" charset="0"/>
              </a:rPr>
            </a:br>
            <a:endParaRPr lang="en-US" sz="2400" dirty="0">
              <a:latin typeface="+mn-lt"/>
              <a:cs typeface="MS PGothic"/>
            </a:endParaRPr>
          </a:p>
        </p:txBody>
      </p:sp>
      <p:sp>
        <p:nvSpPr>
          <p:cNvPr id="3" name="Content Placeholder 2">
            <a:extLst>
              <a:ext uri="{FF2B5EF4-FFF2-40B4-BE49-F238E27FC236}">
                <a16:creationId xmlns:a16="http://schemas.microsoft.com/office/drawing/2014/main" id="{72A9869B-D57B-3D49-B71A-89D8D89A18EB}"/>
              </a:ext>
            </a:extLst>
          </p:cNvPr>
          <p:cNvSpPr>
            <a:spLocks noGrp="1"/>
          </p:cNvSpPr>
          <p:nvPr>
            <p:ph idx="1"/>
          </p:nvPr>
        </p:nvSpPr>
        <p:spPr>
          <a:xfrm>
            <a:off x="733425" y="1581150"/>
            <a:ext cx="6915150" cy="2447925"/>
          </a:xfrm>
        </p:spPr>
        <p:txBody>
          <a:bodyPr>
            <a:noAutofit/>
          </a:bodyPr>
          <a:lstStyle/>
          <a:p>
            <a:pPr marL="192881" indent="-192881">
              <a:buFont typeface="Wingdings" charset="0"/>
              <a:buChar char="Ø"/>
              <a:defRPr/>
            </a:pPr>
            <a:r>
              <a:rPr lang="en-US" sz="1800" dirty="0">
                <a:solidFill>
                  <a:schemeClr val="bg1">
                    <a:lumMod val="95000"/>
                  </a:schemeClr>
                </a:solidFill>
                <a:cs typeface="Times New Roman" panose="02020603050405020304" pitchFamily="18" charset="0"/>
              </a:rPr>
              <a:t>Study design: Prospective randomized pilot multi-center open-label trial</a:t>
            </a:r>
          </a:p>
          <a:p>
            <a:pPr marL="192881" indent="-192881">
              <a:buFont typeface="Wingdings" charset="0"/>
              <a:buChar char="Ø"/>
              <a:defRPr/>
            </a:pPr>
            <a:r>
              <a:rPr lang="en-US" sz="1800" dirty="0">
                <a:solidFill>
                  <a:schemeClr val="bg1">
                    <a:lumMod val="95000"/>
                  </a:schemeClr>
                </a:solidFill>
                <a:cs typeface="Times New Roman" panose="02020603050405020304" pitchFamily="18" charset="0"/>
              </a:rPr>
              <a:t>Population: 150 non-ICU T2D, BG: 140-400 mg/dL, home therapy of diet, oral agents or insulin (&lt;0.5 u/kg/day) </a:t>
            </a:r>
          </a:p>
          <a:p>
            <a:pPr marL="0" indent="0">
              <a:buNone/>
              <a:defRPr/>
            </a:pPr>
            <a:endParaRPr lang="en-US" sz="1800" dirty="0">
              <a:solidFill>
                <a:schemeClr val="bg1">
                  <a:lumMod val="95000"/>
                </a:schemeClr>
              </a:solidFill>
              <a:cs typeface="Times New Roman" panose="02020603050405020304" pitchFamily="18" charset="0"/>
            </a:endParaRPr>
          </a:p>
          <a:p>
            <a:pPr marL="192881" indent="-192881">
              <a:buFont typeface="Wingdings" charset="0"/>
              <a:buChar char="Ø"/>
              <a:defRPr/>
            </a:pPr>
            <a:r>
              <a:rPr lang="en-US" sz="1800" u="sng" dirty="0">
                <a:solidFill>
                  <a:schemeClr val="bg1">
                    <a:lumMod val="95000"/>
                  </a:schemeClr>
                </a:solidFill>
                <a:cs typeface="Times New Roman" panose="02020603050405020304" pitchFamily="18" charset="0"/>
              </a:rPr>
              <a:t>Hospital Treatment Groups: </a:t>
            </a:r>
          </a:p>
          <a:p>
            <a:pPr marL="511672" lvl="1" indent="-205383">
              <a:buFont typeface="Arial"/>
              <a:buChar char="•"/>
              <a:defRPr/>
            </a:pPr>
            <a:r>
              <a:rPr lang="en-US" sz="1800" dirty="0" err="1">
                <a:solidFill>
                  <a:schemeClr val="bg1">
                    <a:lumMod val="95000"/>
                  </a:schemeClr>
                </a:solidFill>
                <a:ea typeface="MS PGothic"/>
                <a:cs typeface="Times New Roman" panose="02020603050405020304" pitchFamily="18" charset="0"/>
              </a:rPr>
              <a:t>Exenatide</a:t>
            </a:r>
            <a:r>
              <a:rPr lang="en-US" sz="1800" dirty="0">
                <a:solidFill>
                  <a:schemeClr val="bg1">
                    <a:lumMod val="95000"/>
                  </a:schemeClr>
                </a:solidFill>
                <a:ea typeface="MS PGothic"/>
                <a:cs typeface="Times New Roman" panose="02020603050405020304" pitchFamily="18" charset="0"/>
              </a:rPr>
              <a:t> 5 mcg twice daily</a:t>
            </a:r>
          </a:p>
          <a:p>
            <a:pPr marL="511672" lvl="1" indent="-205383">
              <a:buFont typeface="Arial"/>
              <a:buChar char="•"/>
              <a:defRPr/>
            </a:pPr>
            <a:r>
              <a:rPr lang="en-US" sz="1800" dirty="0" err="1">
                <a:solidFill>
                  <a:schemeClr val="bg1">
                    <a:lumMod val="95000"/>
                  </a:schemeClr>
                </a:solidFill>
                <a:ea typeface="MS PGothic"/>
                <a:cs typeface="Times New Roman" panose="02020603050405020304" pitchFamily="18" charset="0"/>
              </a:rPr>
              <a:t>Exenatide</a:t>
            </a:r>
            <a:r>
              <a:rPr lang="en-US" sz="1800" dirty="0">
                <a:solidFill>
                  <a:schemeClr val="bg1">
                    <a:lumMod val="95000"/>
                  </a:schemeClr>
                </a:solidFill>
                <a:ea typeface="MS PGothic"/>
                <a:cs typeface="Times New Roman" panose="02020603050405020304" pitchFamily="18" charset="0"/>
              </a:rPr>
              <a:t> + basal insulin (starting at 0.25 u/kg/day)</a:t>
            </a:r>
          </a:p>
          <a:p>
            <a:pPr marL="511672" lvl="1" indent="-205383">
              <a:buFont typeface="Arial"/>
              <a:buChar char="•"/>
              <a:defRPr/>
            </a:pPr>
            <a:r>
              <a:rPr lang="en-US" sz="1800" dirty="0">
                <a:solidFill>
                  <a:schemeClr val="bg1">
                    <a:lumMod val="95000"/>
                  </a:schemeClr>
                </a:solidFill>
                <a:ea typeface="MS PGothic"/>
                <a:cs typeface="Times New Roman" panose="02020603050405020304" pitchFamily="18" charset="0"/>
              </a:rPr>
              <a:t>Basal + bolus insulin (starting at 0.5 u/kg/day)</a:t>
            </a:r>
          </a:p>
          <a:p>
            <a:pPr marL="0" indent="0">
              <a:buNone/>
              <a:defRPr/>
            </a:pPr>
            <a:endParaRPr lang="en-US" sz="1800" dirty="0">
              <a:solidFill>
                <a:schemeClr val="bg1">
                  <a:lumMod val="95000"/>
                </a:schemeClr>
              </a:solidFill>
              <a:cs typeface="MS PGothic"/>
            </a:endParaRPr>
          </a:p>
        </p:txBody>
      </p:sp>
      <p:sp>
        <p:nvSpPr>
          <p:cNvPr id="5" name="Rectangle 3">
            <a:extLst>
              <a:ext uri="{FF2B5EF4-FFF2-40B4-BE49-F238E27FC236}">
                <a16:creationId xmlns:a16="http://schemas.microsoft.com/office/drawing/2014/main" id="{51B605B6-3023-C64B-BE6A-073D7C9C977C}"/>
              </a:ext>
            </a:extLst>
          </p:cNvPr>
          <p:cNvSpPr>
            <a:spLocks noChangeArrowheads="1"/>
          </p:cNvSpPr>
          <p:nvPr/>
        </p:nvSpPr>
        <p:spPr bwMode="auto">
          <a:xfrm>
            <a:off x="1543050" y="1265635"/>
            <a:ext cx="6057900" cy="26194"/>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8"/>
              </a:schemeClr>
            </a:outerShdw>
          </a:effectLst>
          <a:extLst>
            <a:ext uri="{91240B29-F687-4f45-9708-019B960494DF}"/>
          </a:extLst>
        </p:spPr>
        <p:txBody>
          <a:bodyPr wrap="none" anchor="ctr"/>
          <a:lstStyle/>
          <a:p>
            <a:pPr eaLnBrk="1" hangingPunct="1">
              <a:defRPr/>
            </a:pPr>
            <a:endParaRPr lang="en-US" sz="1050">
              <a:latin typeface="Tahoma" charset="0"/>
              <a:ea typeface="ＭＳ Ｐゴシック" charset="0"/>
              <a:cs typeface="MS PGothic" charset="0"/>
            </a:endParaRPr>
          </a:p>
        </p:txBody>
      </p:sp>
      <p:sp>
        <p:nvSpPr>
          <p:cNvPr id="114692" name="Rectangle 3">
            <a:extLst>
              <a:ext uri="{FF2B5EF4-FFF2-40B4-BE49-F238E27FC236}">
                <a16:creationId xmlns:a16="http://schemas.microsoft.com/office/drawing/2014/main" id="{C6455CCC-E658-D647-BD55-F71CFDBC854E}"/>
              </a:ext>
            </a:extLst>
          </p:cNvPr>
          <p:cNvSpPr>
            <a:spLocks noChangeArrowheads="1"/>
          </p:cNvSpPr>
          <p:nvPr/>
        </p:nvSpPr>
        <p:spPr bwMode="auto">
          <a:xfrm>
            <a:off x="228600" y="4781550"/>
            <a:ext cx="354295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ahoma" panose="020B0604030504040204" pitchFamily="34" charset="0"/>
                <a:ea typeface="ＭＳ Ｐゴシック" panose="020B0600070205080204" pitchFamily="34" charset="-128"/>
              </a:defRPr>
            </a:lvl1pPr>
            <a:lvl2pPr marL="742950" indent="-285750">
              <a:defRPr sz="1400">
                <a:solidFill>
                  <a:schemeClr val="tx1"/>
                </a:solidFill>
                <a:latin typeface="Tahoma" panose="020B0604030504040204" pitchFamily="34" charset="0"/>
                <a:ea typeface="ＭＳ Ｐゴシック" panose="020B0600070205080204" pitchFamily="34" charset="-128"/>
              </a:defRPr>
            </a:lvl2pPr>
            <a:lvl3pPr marL="1143000" indent="-228600">
              <a:defRPr sz="1400">
                <a:solidFill>
                  <a:schemeClr val="tx1"/>
                </a:solidFill>
                <a:latin typeface="Tahoma" panose="020B0604030504040204" pitchFamily="34" charset="0"/>
                <a:ea typeface="ＭＳ Ｐゴシック" panose="020B0600070205080204" pitchFamily="34" charset="-128"/>
              </a:defRPr>
            </a:lvl3pPr>
            <a:lvl4pPr marL="1600200" indent="-228600">
              <a:defRPr sz="1400">
                <a:solidFill>
                  <a:schemeClr val="tx1"/>
                </a:solidFill>
                <a:latin typeface="Tahoma" panose="020B0604030504040204" pitchFamily="34" charset="0"/>
                <a:ea typeface="ＭＳ Ｐゴシック" panose="020B0600070205080204" pitchFamily="34" charset="-128"/>
              </a:defRPr>
            </a:lvl4pPr>
            <a:lvl5pPr marL="2057400" indent="-228600">
              <a:defRPr sz="1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9pPr>
          </a:lstStyle>
          <a:p>
            <a:r>
              <a:rPr lang="en-US" altLang="en-US" sz="1050" dirty="0" err="1">
                <a:solidFill>
                  <a:schemeClr val="bg1"/>
                </a:solidFill>
                <a:latin typeface="Arial" panose="020B0604020202020204" pitchFamily="34" charset="0"/>
              </a:rPr>
              <a:t>Fayfman</a:t>
            </a:r>
            <a:r>
              <a:rPr lang="en-US" altLang="en-US" sz="1050" dirty="0">
                <a:solidFill>
                  <a:schemeClr val="bg1"/>
                </a:solidFill>
                <a:latin typeface="Arial" panose="020B0604020202020204" pitchFamily="34" charset="0"/>
              </a:rPr>
              <a:t> et al. Diabetes Care. Mar;42(3):450-456, 2019.</a:t>
            </a:r>
            <a:endParaRPr lang="en-US" altLang="en-US" sz="1050" dirty="0">
              <a:solidFill>
                <a:schemeClr val="bg1"/>
              </a:solidFill>
            </a:endParaRPr>
          </a:p>
        </p:txBody>
      </p:sp>
    </p:spTree>
    <p:extLst>
      <p:ext uri="{BB962C8B-B14F-4D97-AF65-F5344CB8AC3E}">
        <p14:creationId xmlns:p14="http://schemas.microsoft.com/office/powerpoint/2010/main" val="3782582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438B61-8B5E-17E3-138A-C52A498BAC4F}"/>
              </a:ext>
            </a:extLst>
          </p:cNvPr>
          <p:cNvPicPr>
            <a:picLocks noChangeAspect="1"/>
          </p:cNvPicPr>
          <p:nvPr/>
        </p:nvPicPr>
        <p:blipFill>
          <a:blip r:embed="rId2"/>
          <a:stretch>
            <a:fillRect/>
          </a:stretch>
        </p:blipFill>
        <p:spPr>
          <a:xfrm>
            <a:off x="882650" y="114300"/>
            <a:ext cx="7378700" cy="4914900"/>
          </a:xfrm>
          <a:prstGeom prst="rect">
            <a:avLst/>
          </a:prstGeom>
        </p:spPr>
      </p:pic>
    </p:spTree>
    <p:extLst>
      <p:ext uri="{BB962C8B-B14F-4D97-AF65-F5344CB8AC3E}">
        <p14:creationId xmlns:p14="http://schemas.microsoft.com/office/powerpoint/2010/main" val="134982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0B67-31FA-3044-8620-196DB74615C3}"/>
              </a:ext>
            </a:extLst>
          </p:cNvPr>
          <p:cNvSpPr>
            <a:spLocks noGrp="1"/>
          </p:cNvSpPr>
          <p:nvPr>
            <p:ph type="title"/>
          </p:nvPr>
        </p:nvSpPr>
        <p:spPr>
          <a:xfrm>
            <a:off x="381000" y="209550"/>
            <a:ext cx="8534400" cy="857250"/>
          </a:xfrm>
        </p:spPr>
        <p:txBody>
          <a:bodyPr/>
          <a:lstStyle/>
          <a:p>
            <a:r>
              <a:rPr lang="en-US" sz="3200" dirty="0">
                <a:effectLst/>
                <a:latin typeface="Calibri" panose="020F0502020204030204" pitchFamily="34" charset="0"/>
                <a:cs typeface="Calibri" panose="020F0502020204030204" pitchFamily="34" charset="0"/>
              </a:rPr>
              <a:t>Sliding Scale Insulin in Patients with T2D: </a:t>
            </a:r>
            <a:br>
              <a:rPr lang="en-US" sz="3200" dirty="0">
                <a:effectLst/>
                <a:latin typeface="Calibri" panose="020F0502020204030204" pitchFamily="34" charset="0"/>
                <a:cs typeface="Calibri" panose="020F0502020204030204" pitchFamily="34" charset="0"/>
              </a:rPr>
            </a:br>
            <a:r>
              <a:rPr lang="en-US" sz="3200" dirty="0">
                <a:effectLst/>
                <a:latin typeface="Calibri" panose="020F0502020204030204" pitchFamily="34" charset="0"/>
                <a:cs typeface="Calibri" panose="020F0502020204030204" pitchFamily="34" charset="0"/>
              </a:rPr>
              <a:t>Who Can Slide?</a:t>
            </a:r>
          </a:p>
        </p:txBody>
      </p:sp>
      <p:sp>
        <p:nvSpPr>
          <p:cNvPr id="4" name="TextBox 3">
            <a:extLst>
              <a:ext uri="{FF2B5EF4-FFF2-40B4-BE49-F238E27FC236}">
                <a16:creationId xmlns:a16="http://schemas.microsoft.com/office/drawing/2014/main" id="{A85CE670-414C-4044-A4EF-C0D3B8403B14}"/>
              </a:ext>
            </a:extLst>
          </p:cNvPr>
          <p:cNvSpPr txBox="1"/>
          <p:nvPr/>
        </p:nvSpPr>
        <p:spPr>
          <a:xfrm>
            <a:off x="76200" y="4780061"/>
            <a:ext cx="6096000" cy="307777"/>
          </a:xfrm>
          <a:prstGeom prst="rect">
            <a:avLst/>
          </a:prstGeom>
          <a:noFill/>
        </p:spPr>
        <p:txBody>
          <a:bodyPr wrap="square">
            <a:spAutoFit/>
          </a:bodyPr>
          <a:lstStyle/>
          <a:p>
            <a:r>
              <a:rPr lang="en-US" dirty="0">
                <a:solidFill>
                  <a:schemeClr val="bg1"/>
                </a:solidFill>
                <a:effectLst/>
                <a:latin typeface="Helvetica" pitchFamily="2" charset="0"/>
              </a:rPr>
              <a:t>Migdal et al.  Journal of Hospital Medicine® Vol 16 | No 8 | August 2021</a:t>
            </a:r>
          </a:p>
        </p:txBody>
      </p:sp>
      <p:sp>
        <p:nvSpPr>
          <p:cNvPr id="5" name="TextBox 4">
            <a:extLst>
              <a:ext uri="{FF2B5EF4-FFF2-40B4-BE49-F238E27FC236}">
                <a16:creationId xmlns:a16="http://schemas.microsoft.com/office/drawing/2014/main" id="{A1001A7B-76FE-674C-A22C-1D54B6C5D2DB}"/>
              </a:ext>
            </a:extLst>
          </p:cNvPr>
          <p:cNvSpPr txBox="1"/>
          <p:nvPr/>
        </p:nvSpPr>
        <p:spPr>
          <a:xfrm>
            <a:off x="368968" y="1352550"/>
            <a:ext cx="8470232" cy="3200876"/>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dirty="0">
                <a:solidFill>
                  <a:schemeClr val="bg1"/>
                </a:solidFill>
              </a:rPr>
              <a:t>First proposed by Elliott P Joslin in 1934 based on glycosuria</a:t>
            </a:r>
          </a:p>
          <a:p>
            <a:pPr marL="342900" indent="-342900">
              <a:spcBef>
                <a:spcPts val="600"/>
              </a:spcBef>
              <a:buFont typeface="Arial" panose="020B0604020202020204" pitchFamily="34" charset="0"/>
              <a:buChar char="•"/>
            </a:pPr>
            <a:r>
              <a:rPr lang="en-US" sz="2400" dirty="0">
                <a:solidFill>
                  <a:schemeClr val="bg1"/>
                </a:solidFill>
              </a:rPr>
              <a:t>Survey of 44 US hospitals, 41% of noncritical patients with hyperglycemia were treated with SSI alone</a:t>
            </a:r>
          </a:p>
          <a:p>
            <a:pPr marL="342900" indent="-342900">
              <a:spcBef>
                <a:spcPts val="600"/>
              </a:spcBef>
              <a:buFont typeface="Arial" panose="020B0604020202020204" pitchFamily="34" charset="0"/>
              <a:buChar char="•"/>
            </a:pPr>
            <a:r>
              <a:rPr lang="en-US" sz="2400" dirty="0">
                <a:solidFill>
                  <a:schemeClr val="bg1"/>
                </a:solidFill>
              </a:rPr>
              <a:t>Cochrane Review in 2018 “not sufficient robust to definitively evidence to recommend basal bolus insulin over SSI in non-ICU patients with T2D”</a:t>
            </a:r>
          </a:p>
          <a:p>
            <a:endParaRPr lang="en-US" sz="2400" dirty="0">
              <a:solidFill>
                <a:schemeClr val="bg1"/>
              </a:solidFill>
            </a:endParaRPr>
          </a:p>
        </p:txBody>
      </p:sp>
    </p:spTree>
    <p:extLst>
      <p:ext uri="{BB962C8B-B14F-4D97-AF65-F5344CB8AC3E}">
        <p14:creationId xmlns:p14="http://schemas.microsoft.com/office/powerpoint/2010/main" val="428929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9273-E18E-8F44-AF5C-A65C6055CB05}"/>
              </a:ext>
            </a:extLst>
          </p:cNvPr>
          <p:cNvSpPr>
            <a:spLocks noGrp="1"/>
          </p:cNvSpPr>
          <p:nvPr>
            <p:ph type="title"/>
          </p:nvPr>
        </p:nvSpPr>
        <p:spPr>
          <a:xfrm>
            <a:off x="790698" y="383443"/>
            <a:ext cx="6887917" cy="820615"/>
          </a:xfrm>
        </p:spPr>
        <p:txBody>
          <a:bodyPr/>
          <a:lstStyle/>
          <a:p>
            <a:r>
              <a:rPr lang="en-US" sz="2680" dirty="0">
                <a:effectLst/>
              </a:rPr>
              <a:t>Glycemic Data of Patients on Continuous SSI by Admission Blood Glucose Concentration</a:t>
            </a:r>
            <a:br>
              <a:rPr lang="en-US" sz="2680" dirty="0">
                <a:effectLst/>
              </a:rPr>
            </a:br>
            <a:endParaRPr lang="en-US" sz="2680" dirty="0"/>
          </a:p>
        </p:txBody>
      </p:sp>
      <p:graphicFrame>
        <p:nvGraphicFramePr>
          <p:cNvPr id="3" name="Table 3">
            <a:extLst>
              <a:ext uri="{FF2B5EF4-FFF2-40B4-BE49-F238E27FC236}">
                <a16:creationId xmlns:a16="http://schemas.microsoft.com/office/drawing/2014/main" id="{1C984AF2-C72A-7041-993C-25DEA00534BD}"/>
              </a:ext>
            </a:extLst>
          </p:cNvPr>
          <p:cNvGraphicFramePr>
            <a:graphicFrameLocks noGrp="1"/>
          </p:cNvGraphicFramePr>
          <p:nvPr/>
        </p:nvGraphicFramePr>
        <p:xfrm>
          <a:off x="560103" y="1204058"/>
          <a:ext cx="8096739" cy="3215509"/>
        </p:xfrm>
        <a:graphic>
          <a:graphicData uri="http://schemas.openxmlformats.org/drawingml/2006/table">
            <a:tbl>
              <a:tblPr firstRow="1" bandRow="1">
                <a:tableStyleId>{073A0DAA-6AF3-43AB-8588-CEC1D06C72B9}</a:tableStyleId>
              </a:tblPr>
              <a:tblGrid>
                <a:gridCol w="2038748">
                  <a:extLst>
                    <a:ext uri="{9D8B030D-6E8A-4147-A177-3AD203B41FA5}">
                      <a16:colId xmlns:a16="http://schemas.microsoft.com/office/drawing/2014/main" val="3097750097"/>
                    </a:ext>
                  </a:extLst>
                </a:gridCol>
                <a:gridCol w="1218136">
                  <a:extLst>
                    <a:ext uri="{9D8B030D-6E8A-4147-A177-3AD203B41FA5}">
                      <a16:colId xmlns:a16="http://schemas.microsoft.com/office/drawing/2014/main" val="979253706"/>
                    </a:ext>
                  </a:extLst>
                </a:gridCol>
                <a:gridCol w="1196406">
                  <a:extLst>
                    <a:ext uri="{9D8B030D-6E8A-4147-A177-3AD203B41FA5}">
                      <a16:colId xmlns:a16="http://schemas.microsoft.com/office/drawing/2014/main" val="2117071741"/>
                    </a:ext>
                  </a:extLst>
                </a:gridCol>
                <a:gridCol w="1163367">
                  <a:extLst>
                    <a:ext uri="{9D8B030D-6E8A-4147-A177-3AD203B41FA5}">
                      <a16:colId xmlns:a16="http://schemas.microsoft.com/office/drawing/2014/main" val="1285202883"/>
                    </a:ext>
                  </a:extLst>
                </a:gridCol>
                <a:gridCol w="1104967">
                  <a:extLst>
                    <a:ext uri="{9D8B030D-6E8A-4147-A177-3AD203B41FA5}">
                      <a16:colId xmlns:a16="http://schemas.microsoft.com/office/drawing/2014/main" val="2684688823"/>
                    </a:ext>
                  </a:extLst>
                </a:gridCol>
                <a:gridCol w="1375115">
                  <a:extLst>
                    <a:ext uri="{9D8B030D-6E8A-4147-A177-3AD203B41FA5}">
                      <a16:colId xmlns:a16="http://schemas.microsoft.com/office/drawing/2014/main" val="4285689959"/>
                    </a:ext>
                  </a:extLst>
                </a:gridCol>
              </a:tblGrid>
              <a:tr h="415778">
                <a:tc gridSpan="6">
                  <a:txBody>
                    <a:bodyPr/>
                    <a:lstStyle/>
                    <a:p>
                      <a:pPr algn="ctr"/>
                      <a:r>
                        <a:rPr lang="en-US" sz="2200" dirty="0"/>
                        <a:t>Admission Blood Glucose, mg/dl (mmol/L), N= 25,813</a:t>
                      </a:r>
                    </a:p>
                  </a:txBody>
                  <a:tcPr marL="87532" marR="87532" marT="43766" marB="43766"/>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1698403165"/>
                  </a:ext>
                </a:extLst>
              </a:tr>
              <a:tr h="554372">
                <a:tc>
                  <a:txBody>
                    <a:bodyPr/>
                    <a:lstStyle/>
                    <a:p>
                      <a:pPr algn="ctr"/>
                      <a:r>
                        <a:rPr lang="en-US" sz="1500" dirty="0"/>
                        <a:t>mg/dl</a:t>
                      </a:r>
                    </a:p>
                  </a:txBody>
                  <a:tcPr marL="87532" marR="87532" marT="43766" marB="43766"/>
                </a:tc>
                <a:tc>
                  <a:txBody>
                    <a:bodyPr/>
                    <a:lstStyle/>
                    <a:p>
                      <a:pPr algn="ctr"/>
                      <a:r>
                        <a:rPr lang="en-US" sz="1500" dirty="0"/>
                        <a:t>&lt; 140 </a:t>
                      </a:r>
                    </a:p>
                  </a:txBody>
                  <a:tcPr marL="87532" marR="87532" marT="43766" marB="43766"/>
                </a:tc>
                <a:tc>
                  <a:txBody>
                    <a:bodyPr/>
                    <a:lstStyle/>
                    <a:p>
                      <a:pPr algn="ctr"/>
                      <a:r>
                        <a:rPr lang="en-US" sz="1500" dirty="0"/>
                        <a:t>140 - 180</a:t>
                      </a:r>
                    </a:p>
                  </a:txBody>
                  <a:tcPr marL="87532" marR="87532" marT="43766" marB="43766"/>
                </a:tc>
                <a:tc>
                  <a:txBody>
                    <a:bodyPr/>
                    <a:lstStyle/>
                    <a:p>
                      <a:pPr algn="ctr"/>
                      <a:r>
                        <a:rPr lang="en-US" sz="1500" dirty="0"/>
                        <a:t>&gt; 181-250</a:t>
                      </a:r>
                    </a:p>
                  </a:txBody>
                  <a:tcPr marL="87532" marR="87532" marT="43766" marB="43766"/>
                </a:tc>
                <a:tc>
                  <a:txBody>
                    <a:bodyPr/>
                    <a:lstStyle/>
                    <a:p>
                      <a:pPr algn="ctr"/>
                      <a:r>
                        <a:rPr lang="en-US" sz="1500" dirty="0"/>
                        <a:t>&gt;250</a:t>
                      </a:r>
                    </a:p>
                  </a:txBody>
                  <a:tcPr marL="87532" marR="87532" marT="43766" marB="43766"/>
                </a:tc>
                <a:tc>
                  <a:txBody>
                    <a:bodyPr/>
                    <a:lstStyle/>
                    <a:p>
                      <a:pPr algn="ctr"/>
                      <a:r>
                        <a:rPr lang="en-US" sz="1500" dirty="0"/>
                        <a:t>P value</a:t>
                      </a:r>
                    </a:p>
                  </a:txBody>
                  <a:tcPr marL="87532" marR="87532" marT="43766" marB="43766"/>
                </a:tc>
                <a:extLst>
                  <a:ext uri="{0D108BD9-81ED-4DB2-BD59-A6C34878D82A}">
                    <a16:rowId xmlns:a16="http://schemas.microsoft.com/office/drawing/2014/main" val="2544232279"/>
                  </a:ext>
                </a:extLst>
              </a:tr>
              <a:tr h="5564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Mean Hospital BG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kern="1200" dirty="0">
                        <a:solidFill>
                          <a:schemeClr val="dk1"/>
                        </a:solidFill>
                        <a:effectLst/>
                        <a:latin typeface="+mn-lt"/>
                        <a:ea typeface="+mn-ea"/>
                        <a:cs typeface="+mn-cs"/>
                      </a:endParaRPr>
                    </a:p>
                  </a:txBody>
                  <a:tcPr marL="87532" marR="87532" marT="43766" marB="43766"/>
                </a:tc>
                <a:tc>
                  <a:txBody>
                    <a:bodyPr/>
                    <a:lstStyle/>
                    <a:p>
                      <a:pPr algn="ctr"/>
                      <a:r>
                        <a:rPr lang="en-US" sz="1500" dirty="0"/>
                        <a:t>128 ± 27</a:t>
                      </a:r>
                    </a:p>
                  </a:txBody>
                  <a:tcPr marL="87532" marR="87532" marT="43766" marB="43766"/>
                </a:tc>
                <a:tc>
                  <a:txBody>
                    <a:bodyPr/>
                    <a:lstStyle/>
                    <a:p>
                      <a:pPr algn="ctr"/>
                      <a:r>
                        <a:rPr lang="en-US" sz="1500" dirty="0"/>
                        <a:t>151±26</a:t>
                      </a:r>
                    </a:p>
                  </a:txBody>
                  <a:tcPr marL="87532" marR="87532" marT="43766" marB="43766"/>
                </a:tc>
                <a:tc>
                  <a:txBody>
                    <a:bodyPr/>
                    <a:lstStyle/>
                    <a:p>
                      <a:pPr algn="ctr"/>
                      <a:r>
                        <a:rPr lang="en-US" sz="1500" dirty="0"/>
                        <a:t>176±33</a:t>
                      </a:r>
                    </a:p>
                  </a:txBody>
                  <a:tcPr marL="87532" marR="87532" marT="43766" marB="43766"/>
                </a:tc>
                <a:tc>
                  <a:txBody>
                    <a:bodyPr/>
                    <a:lstStyle/>
                    <a:p>
                      <a:pPr algn="ctr"/>
                      <a:r>
                        <a:rPr lang="en-US" sz="1500" dirty="0"/>
                        <a:t>228±53</a:t>
                      </a:r>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&lt;.001</a:t>
                      </a:r>
                    </a:p>
                    <a:p>
                      <a:pPr algn="ctr"/>
                      <a:endParaRPr lang="en-US" sz="1500" dirty="0"/>
                    </a:p>
                  </a:txBody>
                  <a:tcPr marL="87532" marR="87532" marT="43766" marB="43766"/>
                </a:tc>
                <a:extLst>
                  <a:ext uri="{0D108BD9-81ED-4DB2-BD59-A6C34878D82A}">
                    <a16:rowId xmlns:a16="http://schemas.microsoft.com/office/drawing/2014/main" val="810253189"/>
                  </a:ext>
                </a:extLst>
              </a:tr>
              <a:tr h="556455">
                <a:tc>
                  <a:txBody>
                    <a:bodyPr/>
                    <a:lstStyle/>
                    <a:p>
                      <a:pPr algn="ctr"/>
                      <a:r>
                        <a:rPr lang="en-US" sz="1500" dirty="0"/>
                        <a:t>BG &lt; 180, N (%)</a:t>
                      </a:r>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3,173 (96)</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1,450 (87)</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752 (57)</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120 (20)</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&lt;.001</a:t>
                      </a:r>
                    </a:p>
                    <a:p>
                      <a:pPr algn="ctr"/>
                      <a:endParaRPr lang="en-US" sz="1500" dirty="0"/>
                    </a:p>
                  </a:txBody>
                  <a:tcPr marL="87532" marR="87532" marT="43766" marB="43766"/>
                </a:tc>
                <a:extLst>
                  <a:ext uri="{0D108BD9-81ED-4DB2-BD59-A6C34878D82A}">
                    <a16:rowId xmlns:a16="http://schemas.microsoft.com/office/drawing/2014/main" val="69843043"/>
                  </a:ext>
                </a:extLst>
              </a:tr>
              <a:tr h="5564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BG &lt;180, no hypoglycemia, N (%)</a:t>
                      </a:r>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2,851 (86)</a:t>
                      </a:r>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1,390 (83)</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702 (53)</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104 (18)</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&lt;.001</a:t>
                      </a:r>
                    </a:p>
                    <a:p>
                      <a:pPr algn="ctr"/>
                      <a:endParaRPr lang="en-US" sz="1500" dirty="0"/>
                    </a:p>
                  </a:txBody>
                  <a:tcPr marL="87532" marR="87532" marT="43766" marB="43766"/>
                </a:tc>
                <a:extLst>
                  <a:ext uri="{0D108BD9-81ED-4DB2-BD59-A6C34878D82A}">
                    <a16:rowId xmlns:a16="http://schemas.microsoft.com/office/drawing/2014/main" val="1689080879"/>
                  </a:ext>
                </a:extLst>
              </a:tr>
              <a:tr h="568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BG &lt;70, N (%)</a:t>
                      </a:r>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335 (10)</a:t>
                      </a:r>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60 (4)</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53 (4)</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35 (6)</a:t>
                      </a:r>
                    </a:p>
                    <a:p>
                      <a:pPr algn="ctr"/>
                      <a:endParaRPr lang="en-US" sz="1500" dirty="0"/>
                    </a:p>
                  </a:txBody>
                  <a:tcPr marL="87532" marR="87532" marT="43766" marB="4376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dk1"/>
                          </a:solidFill>
                          <a:effectLst/>
                          <a:latin typeface="+mn-lt"/>
                          <a:ea typeface="+mn-ea"/>
                          <a:cs typeface="+mn-cs"/>
                        </a:rPr>
                        <a:t>&lt;.001</a:t>
                      </a:r>
                    </a:p>
                    <a:p>
                      <a:pPr algn="ctr"/>
                      <a:endParaRPr lang="en-US" sz="1500" dirty="0"/>
                    </a:p>
                  </a:txBody>
                  <a:tcPr marL="87532" marR="87532" marT="43766" marB="43766"/>
                </a:tc>
                <a:extLst>
                  <a:ext uri="{0D108BD9-81ED-4DB2-BD59-A6C34878D82A}">
                    <a16:rowId xmlns:a16="http://schemas.microsoft.com/office/drawing/2014/main" val="487819530"/>
                  </a:ext>
                </a:extLst>
              </a:tr>
            </a:tbl>
          </a:graphicData>
        </a:graphic>
      </p:graphicFrame>
      <p:sp>
        <p:nvSpPr>
          <p:cNvPr id="4" name="TextBox 3">
            <a:extLst>
              <a:ext uri="{FF2B5EF4-FFF2-40B4-BE49-F238E27FC236}">
                <a16:creationId xmlns:a16="http://schemas.microsoft.com/office/drawing/2014/main" id="{CF7D2444-3095-7C43-BA83-456A580BED88}"/>
              </a:ext>
            </a:extLst>
          </p:cNvPr>
          <p:cNvSpPr txBox="1"/>
          <p:nvPr/>
        </p:nvSpPr>
        <p:spPr>
          <a:xfrm>
            <a:off x="560102" y="4423179"/>
            <a:ext cx="2153154" cy="281744"/>
          </a:xfrm>
          <a:prstGeom prst="rect">
            <a:avLst/>
          </a:prstGeom>
          <a:noFill/>
        </p:spPr>
        <p:txBody>
          <a:bodyPr wrap="none" rtlCol="0">
            <a:spAutoFit/>
          </a:bodyPr>
          <a:lstStyle/>
          <a:p>
            <a:r>
              <a:rPr lang="en-US" sz="1231" dirty="0">
                <a:solidFill>
                  <a:schemeClr val="bg1"/>
                </a:solidFill>
              </a:rPr>
              <a:t>Data shown as mean ± SD </a:t>
            </a:r>
          </a:p>
        </p:txBody>
      </p:sp>
      <p:sp>
        <p:nvSpPr>
          <p:cNvPr id="5" name="TextBox 4">
            <a:extLst>
              <a:ext uri="{FF2B5EF4-FFF2-40B4-BE49-F238E27FC236}">
                <a16:creationId xmlns:a16="http://schemas.microsoft.com/office/drawing/2014/main" id="{1D5FA65C-85FD-0944-9262-38C3096FEFA4}"/>
              </a:ext>
            </a:extLst>
          </p:cNvPr>
          <p:cNvSpPr txBox="1"/>
          <p:nvPr/>
        </p:nvSpPr>
        <p:spPr>
          <a:xfrm>
            <a:off x="234462" y="4760058"/>
            <a:ext cx="7703364" cy="281744"/>
          </a:xfrm>
          <a:prstGeom prst="rect">
            <a:avLst/>
          </a:prstGeom>
          <a:noFill/>
        </p:spPr>
        <p:txBody>
          <a:bodyPr wrap="square">
            <a:spAutoFit/>
          </a:bodyPr>
          <a:lstStyle/>
          <a:p>
            <a:r>
              <a:rPr lang="en-US" sz="1231" dirty="0">
                <a:solidFill>
                  <a:schemeClr val="bg1"/>
                </a:solidFill>
                <a:latin typeface="Helvetica" pitchFamily="2" charset="0"/>
              </a:rPr>
              <a:t>Migdal et al.  Journal of Hospital Medicine® Vol 16 | No 8 | August 2021</a:t>
            </a:r>
          </a:p>
        </p:txBody>
      </p:sp>
      <p:sp>
        <p:nvSpPr>
          <p:cNvPr id="6" name="Rectangle 5">
            <a:extLst>
              <a:ext uri="{FF2B5EF4-FFF2-40B4-BE49-F238E27FC236}">
                <a16:creationId xmlns:a16="http://schemas.microsoft.com/office/drawing/2014/main" id="{5B0B29FC-FECA-CC4D-BBA7-2D8BA7593314}"/>
              </a:ext>
            </a:extLst>
          </p:cNvPr>
          <p:cNvSpPr/>
          <p:nvPr/>
        </p:nvSpPr>
        <p:spPr>
          <a:xfrm>
            <a:off x="2579077" y="1619994"/>
            <a:ext cx="2461846" cy="279462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8" dirty="0"/>
          </a:p>
        </p:txBody>
      </p:sp>
      <p:sp>
        <p:nvSpPr>
          <p:cNvPr id="7" name="Rectangle 6">
            <a:extLst>
              <a:ext uri="{FF2B5EF4-FFF2-40B4-BE49-F238E27FC236}">
                <a16:creationId xmlns:a16="http://schemas.microsoft.com/office/drawing/2014/main" id="{4560CDCC-D455-2748-994B-E1A227D78C4C}"/>
              </a:ext>
            </a:extLst>
          </p:cNvPr>
          <p:cNvSpPr/>
          <p:nvPr/>
        </p:nvSpPr>
        <p:spPr>
          <a:xfrm>
            <a:off x="5032549" y="1619993"/>
            <a:ext cx="2235758" cy="2794624"/>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8" dirty="0"/>
          </a:p>
        </p:txBody>
      </p:sp>
      <p:pic>
        <p:nvPicPr>
          <p:cNvPr id="8" name="Picture 6" descr="Image result for Alexandra Migdal Atlanta image">
            <a:extLst>
              <a:ext uri="{FF2B5EF4-FFF2-40B4-BE49-F238E27FC236}">
                <a16:creationId xmlns:a16="http://schemas.microsoft.com/office/drawing/2014/main" id="{08965588-6C91-B121-B11E-7CBB4D3FD0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1428" y="109904"/>
            <a:ext cx="870826" cy="102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94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59FEF9-E450-5737-7C8F-7E1E35F714F5}"/>
              </a:ext>
            </a:extLst>
          </p:cNvPr>
          <p:cNvPicPr>
            <a:picLocks noChangeAspect="1"/>
          </p:cNvPicPr>
          <p:nvPr/>
        </p:nvPicPr>
        <p:blipFill>
          <a:blip r:embed="rId2"/>
          <a:stretch>
            <a:fillRect/>
          </a:stretch>
        </p:blipFill>
        <p:spPr>
          <a:xfrm>
            <a:off x="685800" y="194168"/>
            <a:ext cx="7772400" cy="4755163"/>
          </a:xfrm>
          <a:prstGeom prst="rect">
            <a:avLst/>
          </a:prstGeom>
        </p:spPr>
      </p:pic>
    </p:spTree>
    <p:extLst>
      <p:ext uri="{BB962C8B-B14F-4D97-AF65-F5344CB8AC3E}">
        <p14:creationId xmlns:p14="http://schemas.microsoft.com/office/powerpoint/2010/main" val="2330670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2F459FEB-88A2-2F4B-B0B6-670C36D8E856}"/>
              </a:ext>
            </a:extLst>
          </p:cNvPr>
          <p:cNvSpPr>
            <a:spLocks noChangeShapeType="1"/>
          </p:cNvSpPr>
          <p:nvPr/>
        </p:nvSpPr>
        <p:spPr bwMode="auto">
          <a:xfrm flipV="1">
            <a:off x="-124707650" y="1883569"/>
            <a:ext cx="0" cy="2800350"/>
          </a:xfrm>
          <a:prstGeom prst="line">
            <a:avLst/>
          </a:prstGeom>
          <a:noFill/>
          <a:ln w="317500">
            <a:gradFill flip="none" rotWithShape="1">
              <a:gsLst>
                <a:gs pos="9000">
                  <a:schemeClr val="accent1"/>
                </a:gs>
                <a:gs pos="100000">
                  <a:srgbClr val="FFFFFF"/>
                </a:gs>
              </a:gsLst>
              <a:path path="shape">
                <a:fillToRect l="50000" t="50000" r="50000" b="50000"/>
              </a:path>
              <a:tileRect/>
            </a:gradFill>
            <a:round/>
            <a:headEnd/>
            <a:tailEnd type="triangle" w="med" len="med"/>
          </a:ln>
          <a:effectLst/>
        </p:spPr>
        <p:txBody>
          <a:bodyPr wrap="none" anchor="ctr"/>
          <a:lstStyle>
            <a:lvl1pPr>
              <a:defRPr sz="1400">
                <a:solidFill>
                  <a:schemeClr val="tx1"/>
                </a:solidFill>
                <a:latin typeface="Tahoma" charset="0"/>
                <a:ea typeface="ＭＳ Ｐゴシック" charset="0"/>
                <a:cs typeface="ＭＳ Ｐゴシック" charset="0"/>
              </a:defRPr>
            </a:lvl1pPr>
            <a:lvl2pPr marL="742950" indent="-285750">
              <a:defRPr sz="1400">
                <a:solidFill>
                  <a:schemeClr val="tx1"/>
                </a:solidFill>
                <a:latin typeface="Tahoma" charset="0"/>
                <a:ea typeface="ＭＳ Ｐゴシック" charset="0"/>
              </a:defRPr>
            </a:lvl2pPr>
            <a:lvl3pPr marL="1143000" indent="-228600">
              <a:defRPr sz="1400">
                <a:solidFill>
                  <a:schemeClr val="tx1"/>
                </a:solidFill>
                <a:latin typeface="Tahoma" charset="0"/>
                <a:ea typeface="ＭＳ Ｐゴシック" charset="0"/>
              </a:defRPr>
            </a:lvl3pPr>
            <a:lvl4pPr marL="1600200" indent="-228600">
              <a:defRPr sz="1400">
                <a:solidFill>
                  <a:schemeClr val="tx1"/>
                </a:solidFill>
                <a:latin typeface="Tahoma" charset="0"/>
                <a:ea typeface="ＭＳ Ｐゴシック" charset="0"/>
              </a:defRPr>
            </a:lvl4pPr>
            <a:lvl5pPr marL="2057400" indent="-228600">
              <a:defRPr sz="1400">
                <a:solidFill>
                  <a:schemeClr val="tx1"/>
                </a:solidFill>
                <a:latin typeface="Tahoma" charset="0"/>
                <a:ea typeface="ＭＳ Ｐゴシック" charset="0"/>
              </a:defRPr>
            </a:lvl5pPr>
            <a:lvl6pPr marL="2514600" indent="-228600" eaLnBrk="0" fontAlgn="base" hangingPunct="0">
              <a:spcBef>
                <a:spcPct val="0"/>
              </a:spcBef>
              <a:spcAft>
                <a:spcPct val="0"/>
              </a:spcAft>
              <a:defRPr sz="1400">
                <a:solidFill>
                  <a:schemeClr val="tx1"/>
                </a:solidFill>
                <a:latin typeface="Tahoma" charset="0"/>
                <a:ea typeface="ＭＳ Ｐゴシック" charset="0"/>
              </a:defRPr>
            </a:lvl6pPr>
            <a:lvl7pPr marL="2971800" indent="-228600" eaLnBrk="0" fontAlgn="base" hangingPunct="0">
              <a:spcBef>
                <a:spcPct val="0"/>
              </a:spcBef>
              <a:spcAft>
                <a:spcPct val="0"/>
              </a:spcAft>
              <a:defRPr sz="1400">
                <a:solidFill>
                  <a:schemeClr val="tx1"/>
                </a:solidFill>
                <a:latin typeface="Tahoma" charset="0"/>
                <a:ea typeface="ＭＳ Ｐゴシック" charset="0"/>
              </a:defRPr>
            </a:lvl7pPr>
            <a:lvl8pPr marL="3429000" indent="-228600" eaLnBrk="0" fontAlgn="base" hangingPunct="0">
              <a:spcBef>
                <a:spcPct val="0"/>
              </a:spcBef>
              <a:spcAft>
                <a:spcPct val="0"/>
              </a:spcAft>
              <a:defRPr sz="1400">
                <a:solidFill>
                  <a:schemeClr val="tx1"/>
                </a:solidFill>
                <a:latin typeface="Tahoma" charset="0"/>
                <a:ea typeface="ＭＳ Ｐゴシック" charset="0"/>
              </a:defRPr>
            </a:lvl8pPr>
            <a:lvl9pPr marL="3886200" indent="-228600" eaLnBrk="0" fontAlgn="base" hangingPunct="0">
              <a:spcBef>
                <a:spcPct val="0"/>
              </a:spcBef>
              <a:spcAft>
                <a:spcPct val="0"/>
              </a:spcAft>
              <a:defRPr sz="1400">
                <a:solidFill>
                  <a:schemeClr val="tx1"/>
                </a:solidFill>
                <a:latin typeface="Tahoma" charset="0"/>
                <a:ea typeface="ＭＳ Ｐゴシック" charset="0"/>
              </a:defRPr>
            </a:lvl9pPr>
          </a:lstStyle>
          <a:p>
            <a:pPr eaLnBrk="1" hangingPunct="1">
              <a:defRPr/>
            </a:pPr>
            <a:endParaRPr lang="en-US"/>
          </a:p>
        </p:txBody>
      </p:sp>
      <p:sp>
        <p:nvSpPr>
          <p:cNvPr id="89092" name="Rectangle 3">
            <a:extLst>
              <a:ext uri="{FF2B5EF4-FFF2-40B4-BE49-F238E27FC236}">
                <a16:creationId xmlns:a16="http://schemas.microsoft.com/office/drawing/2014/main" id="{A5345852-25E2-DB4C-81E8-96471FB79E0B}"/>
              </a:ext>
            </a:extLst>
          </p:cNvPr>
          <p:cNvSpPr>
            <a:spLocks noChangeArrowheads="1"/>
          </p:cNvSpPr>
          <p:nvPr/>
        </p:nvSpPr>
        <p:spPr bwMode="auto">
          <a:xfrm>
            <a:off x="500063" y="1257300"/>
            <a:ext cx="77882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200">
                <a:solidFill>
                  <a:srgbClr val="00FFFF"/>
                </a:solidFill>
              </a:rPr>
              <a:t>Use admission A1C to adjust therapy at discharge</a:t>
            </a:r>
          </a:p>
        </p:txBody>
      </p:sp>
      <p:sp>
        <p:nvSpPr>
          <p:cNvPr id="89093" name="Line 4">
            <a:extLst>
              <a:ext uri="{FF2B5EF4-FFF2-40B4-BE49-F238E27FC236}">
                <a16:creationId xmlns:a16="http://schemas.microsoft.com/office/drawing/2014/main" id="{20DD66FB-A0ED-AE4D-889C-39F0682E9B1F}"/>
              </a:ext>
            </a:extLst>
          </p:cNvPr>
          <p:cNvSpPr>
            <a:spLocks noChangeShapeType="1"/>
          </p:cNvSpPr>
          <p:nvPr/>
        </p:nvSpPr>
        <p:spPr bwMode="auto">
          <a:xfrm>
            <a:off x="1101725" y="3941763"/>
            <a:ext cx="6840538" cy="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094" name="Line 5">
            <a:extLst>
              <a:ext uri="{FF2B5EF4-FFF2-40B4-BE49-F238E27FC236}">
                <a16:creationId xmlns:a16="http://schemas.microsoft.com/office/drawing/2014/main" id="{5F55BDCC-ED0D-0146-9410-3DD5AD4EEC72}"/>
              </a:ext>
            </a:extLst>
          </p:cNvPr>
          <p:cNvSpPr>
            <a:spLocks noChangeShapeType="1"/>
          </p:cNvSpPr>
          <p:nvPr/>
        </p:nvSpPr>
        <p:spPr bwMode="auto">
          <a:xfrm>
            <a:off x="1101725" y="3313113"/>
            <a:ext cx="6840538" cy="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095" name="Line 6">
            <a:extLst>
              <a:ext uri="{FF2B5EF4-FFF2-40B4-BE49-F238E27FC236}">
                <a16:creationId xmlns:a16="http://schemas.microsoft.com/office/drawing/2014/main" id="{76E9FF93-E9D1-3F49-90F9-2DAA6400B602}"/>
              </a:ext>
            </a:extLst>
          </p:cNvPr>
          <p:cNvSpPr>
            <a:spLocks noChangeShapeType="1"/>
          </p:cNvSpPr>
          <p:nvPr/>
        </p:nvSpPr>
        <p:spPr bwMode="auto">
          <a:xfrm>
            <a:off x="1101725" y="2684463"/>
            <a:ext cx="6840538" cy="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096" name="Line 7">
            <a:extLst>
              <a:ext uri="{FF2B5EF4-FFF2-40B4-BE49-F238E27FC236}">
                <a16:creationId xmlns:a16="http://schemas.microsoft.com/office/drawing/2014/main" id="{0ABE6D3B-6FE8-EC4D-AC2B-7E3950D16961}"/>
              </a:ext>
            </a:extLst>
          </p:cNvPr>
          <p:cNvSpPr>
            <a:spLocks noChangeShapeType="1"/>
          </p:cNvSpPr>
          <p:nvPr/>
        </p:nvSpPr>
        <p:spPr bwMode="auto">
          <a:xfrm>
            <a:off x="1101725" y="1998663"/>
            <a:ext cx="6840538" cy="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097" name="Text Box 8">
            <a:extLst>
              <a:ext uri="{FF2B5EF4-FFF2-40B4-BE49-F238E27FC236}">
                <a16:creationId xmlns:a16="http://schemas.microsoft.com/office/drawing/2014/main" id="{F1A20DB4-7A65-844D-9048-A03F6C100504}"/>
              </a:ext>
            </a:extLst>
          </p:cNvPr>
          <p:cNvSpPr txBox="1">
            <a:spLocks noChangeArrowheads="1"/>
          </p:cNvSpPr>
          <p:nvPr/>
        </p:nvSpPr>
        <p:spPr bwMode="auto">
          <a:xfrm>
            <a:off x="8120063" y="384810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000">
                <a:solidFill>
                  <a:srgbClr val="FFFFFF"/>
                </a:solidFill>
              </a:rPr>
              <a:t>7%</a:t>
            </a:r>
            <a:endParaRPr lang="en-US" altLang="en-US" sz="2000">
              <a:solidFill>
                <a:srgbClr val="FFFFFF"/>
              </a:solidFill>
              <a:latin typeface="Helvetica" pitchFamily="2" charset="0"/>
            </a:endParaRPr>
          </a:p>
        </p:txBody>
      </p:sp>
      <p:sp>
        <p:nvSpPr>
          <p:cNvPr id="89098" name="Text Box 9">
            <a:extLst>
              <a:ext uri="{FF2B5EF4-FFF2-40B4-BE49-F238E27FC236}">
                <a16:creationId xmlns:a16="http://schemas.microsoft.com/office/drawing/2014/main" id="{9B8F923D-14E8-7048-B166-B3CFD77CE3CC}"/>
              </a:ext>
            </a:extLst>
          </p:cNvPr>
          <p:cNvSpPr txBox="1">
            <a:spLocks noChangeArrowheads="1"/>
          </p:cNvSpPr>
          <p:nvPr/>
        </p:nvSpPr>
        <p:spPr bwMode="auto">
          <a:xfrm>
            <a:off x="8120063" y="3181350"/>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000">
                <a:solidFill>
                  <a:srgbClr val="FFFFFF"/>
                </a:solidFill>
              </a:rPr>
              <a:t>8%</a:t>
            </a:r>
            <a:endParaRPr lang="en-US" altLang="en-US" sz="2000">
              <a:solidFill>
                <a:srgbClr val="FFFFFF"/>
              </a:solidFill>
              <a:latin typeface="Helvetica" pitchFamily="2" charset="0"/>
            </a:endParaRPr>
          </a:p>
        </p:txBody>
      </p:sp>
      <p:sp>
        <p:nvSpPr>
          <p:cNvPr id="89099" name="Text Box 10">
            <a:extLst>
              <a:ext uri="{FF2B5EF4-FFF2-40B4-BE49-F238E27FC236}">
                <a16:creationId xmlns:a16="http://schemas.microsoft.com/office/drawing/2014/main" id="{ABDFC667-88DD-224C-B5B6-EFB651630C21}"/>
              </a:ext>
            </a:extLst>
          </p:cNvPr>
          <p:cNvSpPr txBox="1">
            <a:spLocks noChangeArrowheads="1"/>
          </p:cNvSpPr>
          <p:nvPr/>
        </p:nvSpPr>
        <p:spPr bwMode="auto">
          <a:xfrm>
            <a:off x="8120063" y="25701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000">
                <a:solidFill>
                  <a:srgbClr val="FFFFFF"/>
                </a:solidFill>
              </a:rPr>
              <a:t>9%</a:t>
            </a:r>
            <a:endParaRPr lang="en-US" altLang="en-US" sz="2000">
              <a:solidFill>
                <a:srgbClr val="FFFFFF"/>
              </a:solidFill>
              <a:latin typeface="Helvetica" pitchFamily="2" charset="0"/>
            </a:endParaRPr>
          </a:p>
        </p:txBody>
      </p:sp>
      <p:sp>
        <p:nvSpPr>
          <p:cNvPr id="89100" name="Text Box 11">
            <a:extLst>
              <a:ext uri="{FF2B5EF4-FFF2-40B4-BE49-F238E27FC236}">
                <a16:creationId xmlns:a16="http://schemas.microsoft.com/office/drawing/2014/main" id="{07B3D49F-6775-B049-8BE8-FE9E09593D3B}"/>
              </a:ext>
            </a:extLst>
          </p:cNvPr>
          <p:cNvSpPr txBox="1">
            <a:spLocks noChangeArrowheads="1"/>
          </p:cNvSpPr>
          <p:nvPr/>
        </p:nvSpPr>
        <p:spPr bwMode="auto">
          <a:xfrm>
            <a:off x="8043863" y="1943100"/>
            <a:ext cx="71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000">
                <a:solidFill>
                  <a:srgbClr val="FFFFFF"/>
                </a:solidFill>
              </a:rPr>
              <a:t>10%</a:t>
            </a:r>
            <a:endParaRPr lang="en-US" altLang="en-US" sz="2000">
              <a:solidFill>
                <a:srgbClr val="FFFFFF"/>
              </a:solidFill>
              <a:latin typeface="Helvetica" pitchFamily="2" charset="0"/>
            </a:endParaRPr>
          </a:p>
        </p:txBody>
      </p:sp>
      <p:sp>
        <p:nvSpPr>
          <p:cNvPr id="89101" name="Rectangle 12">
            <a:extLst>
              <a:ext uri="{FF2B5EF4-FFF2-40B4-BE49-F238E27FC236}">
                <a16:creationId xmlns:a16="http://schemas.microsoft.com/office/drawing/2014/main" id="{790933CF-8999-2447-8B69-A6D070829333}"/>
              </a:ext>
            </a:extLst>
          </p:cNvPr>
          <p:cNvSpPr>
            <a:spLocks noChangeArrowheads="1"/>
          </p:cNvSpPr>
          <p:nvPr/>
        </p:nvSpPr>
        <p:spPr bwMode="auto">
          <a:xfrm>
            <a:off x="804863" y="3313113"/>
            <a:ext cx="7239000" cy="635000"/>
          </a:xfrm>
          <a:prstGeom prst="rect">
            <a:avLst/>
          </a:prstGeom>
          <a:solidFill>
            <a:srgbClr val="FFFF00">
              <a:alpha val="61176"/>
            </a:srgbClr>
          </a:solidFill>
          <a:ln w="12700">
            <a:solidFill>
              <a:schemeClr val="tx1"/>
            </a:solidFill>
            <a:miter lim="800000"/>
            <a:headEnd/>
            <a:tailEnd/>
          </a:ln>
        </p:spPr>
        <p:txBody>
          <a:bodyPr wrap="none"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000" b="1">
                <a:solidFill>
                  <a:schemeClr val="tx1"/>
                </a:solidFill>
                <a:latin typeface="Helvetica" pitchFamily="2" charset="0"/>
              </a:rPr>
              <a:t> Adjust original therapy, ADD another agent or basal insulin</a:t>
            </a:r>
          </a:p>
        </p:txBody>
      </p:sp>
      <p:sp>
        <p:nvSpPr>
          <p:cNvPr id="89102" name="Rectangle 13">
            <a:extLst>
              <a:ext uri="{FF2B5EF4-FFF2-40B4-BE49-F238E27FC236}">
                <a16:creationId xmlns:a16="http://schemas.microsoft.com/office/drawing/2014/main" id="{69F4B9C8-3B53-3142-9492-837DD5505561}"/>
              </a:ext>
            </a:extLst>
          </p:cNvPr>
          <p:cNvSpPr>
            <a:spLocks noChangeArrowheads="1"/>
          </p:cNvSpPr>
          <p:nvPr/>
        </p:nvSpPr>
        <p:spPr bwMode="auto">
          <a:xfrm>
            <a:off x="804863" y="3941763"/>
            <a:ext cx="7239000" cy="654050"/>
          </a:xfrm>
          <a:prstGeom prst="rect">
            <a:avLst/>
          </a:prstGeom>
          <a:solidFill>
            <a:srgbClr val="FFFF00">
              <a:alpha val="29019"/>
            </a:srgbClr>
          </a:solidFill>
          <a:ln w="12700">
            <a:solidFill>
              <a:schemeClr val="tx1"/>
            </a:solidFill>
            <a:miter lim="800000"/>
            <a:headEnd/>
            <a:tailEnd/>
          </a:ln>
        </p:spPr>
        <p:txBody>
          <a:bodyPr wrap="none"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000" b="1">
                <a:solidFill>
                  <a:schemeClr val="tx1"/>
                </a:solidFill>
                <a:latin typeface="Helvetica" pitchFamily="2" charset="0"/>
              </a:rPr>
              <a:t>Return to original therapy </a:t>
            </a:r>
          </a:p>
        </p:txBody>
      </p:sp>
      <p:sp>
        <p:nvSpPr>
          <p:cNvPr id="89103" name="Rectangle 14">
            <a:extLst>
              <a:ext uri="{FF2B5EF4-FFF2-40B4-BE49-F238E27FC236}">
                <a16:creationId xmlns:a16="http://schemas.microsoft.com/office/drawing/2014/main" id="{8092FA10-623E-6F4E-94A6-E91C317F79CD}"/>
              </a:ext>
            </a:extLst>
          </p:cNvPr>
          <p:cNvSpPr>
            <a:spLocks noChangeArrowheads="1"/>
          </p:cNvSpPr>
          <p:nvPr/>
        </p:nvSpPr>
        <p:spPr bwMode="auto">
          <a:xfrm>
            <a:off x="804863" y="2684463"/>
            <a:ext cx="7239000" cy="635000"/>
          </a:xfrm>
          <a:prstGeom prst="rect">
            <a:avLst/>
          </a:prstGeom>
          <a:solidFill>
            <a:srgbClr val="FFCC00">
              <a:alpha val="74901"/>
            </a:srgbClr>
          </a:solidFill>
          <a:ln w="12700">
            <a:solidFill>
              <a:schemeClr val="tx1"/>
            </a:solidFill>
            <a:miter lim="800000"/>
            <a:headEnd/>
            <a:tailEnd/>
          </a:ln>
        </p:spPr>
        <p:txBody>
          <a:bodyPr wrap="none"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000" b="1">
                <a:solidFill>
                  <a:schemeClr val="tx1"/>
                </a:solidFill>
                <a:latin typeface="Helvetica" pitchFamily="2" charset="0"/>
              </a:rPr>
              <a:t>ADD basal insulin therapy </a:t>
            </a:r>
          </a:p>
        </p:txBody>
      </p:sp>
      <p:sp>
        <p:nvSpPr>
          <p:cNvPr id="89104" name="Rectangle 15">
            <a:extLst>
              <a:ext uri="{FF2B5EF4-FFF2-40B4-BE49-F238E27FC236}">
                <a16:creationId xmlns:a16="http://schemas.microsoft.com/office/drawing/2014/main" id="{2C3629C9-30F4-1248-8114-AA66F1F531E0}"/>
              </a:ext>
            </a:extLst>
          </p:cNvPr>
          <p:cNvSpPr>
            <a:spLocks noChangeArrowheads="1"/>
          </p:cNvSpPr>
          <p:nvPr/>
        </p:nvSpPr>
        <p:spPr bwMode="auto">
          <a:xfrm>
            <a:off x="804863" y="1998663"/>
            <a:ext cx="7239000" cy="673100"/>
          </a:xfrm>
          <a:prstGeom prst="rect">
            <a:avLst/>
          </a:prstGeom>
          <a:solidFill>
            <a:srgbClr val="FFFF00"/>
          </a:solidFill>
          <a:ln w="12700">
            <a:solidFill>
              <a:schemeClr val="tx1"/>
            </a:solidFill>
            <a:miter lim="800000"/>
            <a:headEnd/>
            <a:tailEnd/>
          </a:ln>
        </p:spPr>
        <p:txBody>
          <a:bodyPr wrap="none"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000" b="1">
                <a:solidFill>
                  <a:schemeClr val="tx1"/>
                </a:solidFill>
                <a:latin typeface="Helvetica" pitchFamily="2" charset="0"/>
              </a:rPr>
              <a:t> ADD basal or REPLACE with basal/bolus </a:t>
            </a:r>
          </a:p>
        </p:txBody>
      </p:sp>
      <p:sp>
        <p:nvSpPr>
          <p:cNvPr id="7185" name="Rectangle 17">
            <a:extLst>
              <a:ext uri="{FF2B5EF4-FFF2-40B4-BE49-F238E27FC236}">
                <a16:creationId xmlns:a16="http://schemas.microsoft.com/office/drawing/2014/main" id="{F5233369-0B2D-6443-9D0C-8959D38D8D8D}"/>
              </a:ext>
            </a:extLst>
          </p:cNvPr>
          <p:cNvSpPr>
            <a:spLocks noChangeArrowheads="1"/>
          </p:cNvSpPr>
          <p:nvPr/>
        </p:nvSpPr>
        <p:spPr bwMode="auto">
          <a:xfrm flipV="1">
            <a:off x="1033463" y="1222375"/>
            <a:ext cx="6629400" cy="34925"/>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7"/>
              </a:schemeClr>
            </a:outerShdw>
          </a:effectLst>
        </p:spPr>
        <p:txBody>
          <a:bodyPr wrap="none" anchor="ctr"/>
          <a:lstStyle/>
          <a:p>
            <a:pPr algn="ctr" eaLnBrk="1" hangingPunct="1">
              <a:defRPr/>
            </a:pPr>
            <a:endParaRPr lang="en-US" sz="3600">
              <a:effectLst>
                <a:outerShdw blurRad="38100" dist="38100" dir="2700000" algn="tl">
                  <a:srgbClr val="FFFFFF"/>
                </a:outerShdw>
              </a:effectLst>
              <a:latin typeface="Tahoma" charset="0"/>
              <a:ea typeface="ＭＳ Ｐゴシック" charset="0"/>
              <a:cs typeface="MS PGothic" charset="0"/>
            </a:endParaRPr>
          </a:p>
        </p:txBody>
      </p:sp>
      <p:sp>
        <p:nvSpPr>
          <p:cNvPr id="18" name="Rectangle 17">
            <a:extLst>
              <a:ext uri="{FF2B5EF4-FFF2-40B4-BE49-F238E27FC236}">
                <a16:creationId xmlns:a16="http://schemas.microsoft.com/office/drawing/2014/main" id="{FB2852E0-3E49-4945-A1CE-AEF677BBD109}"/>
              </a:ext>
            </a:extLst>
          </p:cNvPr>
          <p:cNvSpPr/>
          <p:nvPr/>
        </p:nvSpPr>
        <p:spPr>
          <a:xfrm>
            <a:off x="76200" y="4856163"/>
            <a:ext cx="6400800" cy="307975"/>
          </a:xfrm>
          <a:prstGeom prst="rect">
            <a:avLst/>
          </a:prstGeom>
        </p:spPr>
        <p:txBody>
          <a:bodyPr>
            <a:spAutoFit/>
          </a:bodyPr>
          <a:lstStyle>
            <a:lvl1pPr>
              <a:defRPr sz="1400">
                <a:solidFill>
                  <a:schemeClr val="tx1"/>
                </a:solidFill>
                <a:latin typeface="Tahoma" panose="020B0604030504040204" pitchFamily="34" charset="0"/>
                <a:ea typeface="ＭＳ Ｐゴシック" panose="020B0600070205080204" pitchFamily="34" charset="-128"/>
              </a:defRPr>
            </a:lvl1pPr>
            <a:lvl2pPr marL="742950" indent="-285750">
              <a:defRPr sz="1400">
                <a:solidFill>
                  <a:schemeClr val="tx1"/>
                </a:solidFill>
                <a:latin typeface="Tahoma" panose="020B0604030504040204" pitchFamily="34" charset="0"/>
                <a:ea typeface="ＭＳ Ｐゴシック" panose="020B0600070205080204" pitchFamily="34" charset="-128"/>
              </a:defRPr>
            </a:lvl2pPr>
            <a:lvl3pPr marL="1143000" indent="-228600">
              <a:defRPr sz="1400">
                <a:solidFill>
                  <a:schemeClr val="tx1"/>
                </a:solidFill>
                <a:latin typeface="Tahoma" panose="020B0604030504040204" pitchFamily="34" charset="0"/>
                <a:ea typeface="ＭＳ Ｐゴシック" panose="020B0600070205080204" pitchFamily="34" charset="-128"/>
              </a:defRPr>
            </a:lvl3pPr>
            <a:lvl4pPr marL="1600200" indent="-228600">
              <a:defRPr sz="1400">
                <a:solidFill>
                  <a:schemeClr val="tx1"/>
                </a:solidFill>
                <a:latin typeface="Tahoma" panose="020B0604030504040204" pitchFamily="34" charset="0"/>
                <a:ea typeface="ＭＳ Ｐゴシック" panose="020B0600070205080204" pitchFamily="34" charset="-128"/>
              </a:defRPr>
            </a:lvl4pPr>
            <a:lvl5pPr marL="2057400" indent="-228600">
              <a:defRPr sz="1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9pPr>
          </a:lstStyle>
          <a:p>
            <a:pPr eaLnBrk="1" hangingPunct="1">
              <a:defRPr/>
            </a:pPr>
            <a:r>
              <a:rPr lang="en-US" altLang="en-US">
                <a:solidFill>
                  <a:schemeClr val="bg1"/>
                </a:solidFill>
                <a:effectLst>
                  <a:outerShdw blurRad="38100" dist="38100" dir="2700000" algn="tl">
                    <a:srgbClr val="000000"/>
                  </a:outerShdw>
                </a:effectLst>
              </a:rPr>
              <a:t>Umpierrez G et al, J Clin Endocrinol Metabol, 2012</a:t>
            </a:r>
          </a:p>
        </p:txBody>
      </p:sp>
      <p:sp>
        <p:nvSpPr>
          <p:cNvPr id="20" name="Rectangle 18">
            <a:extLst>
              <a:ext uri="{FF2B5EF4-FFF2-40B4-BE49-F238E27FC236}">
                <a16:creationId xmlns:a16="http://schemas.microsoft.com/office/drawing/2014/main" id="{415ABB41-582F-0B40-A5FF-DDE81A61128F}"/>
              </a:ext>
            </a:extLst>
          </p:cNvPr>
          <p:cNvSpPr txBox="1">
            <a:spLocks noChangeArrowheads="1"/>
          </p:cNvSpPr>
          <p:nvPr/>
        </p:nvSpPr>
        <p:spPr>
          <a:xfrm>
            <a:off x="304800" y="133350"/>
            <a:ext cx="8534400" cy="857250"/>
          </a:xfrm>
          <a:prstGeom prst="rect">
            <a:avLst/>
          </a:prstGeom>
        </p:spPr>
        <p:txBody>
          <a:bodyPr/>
          <a:lstStyle/>
          <a:p>
            <a:pPr algn="ctr" eaLnBrk="1" hangingPunct="1">
              <a:defRPr/>
            </a:pPr>
            <a:r>
              <a:rPr lang="en-US" sz="3200" kern="0" dirty="0">
                <a:solidFill>
                  <a:srgbClr val="FFFF00"/>
                </a:solidFill>
                <a:latin typeface="Calibri" panose="020F0502020204030204" pitchFamily="34" charset="0"/>
                <a:ea typeface="+mj-ea"/>
                <a:cs typeface="Calibri" panose="020F0502020204030204" pitchFamily="34" charset="0"/>
              </a:rPr>
              <a:t>Recommendations for Managing Patients With Diabetes After Hospital Discharge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5615-DB6B-7742-B5E9-218925771529}"/>
              </a:ext>
            </a:extLst>
          </p:cNvPr>
          <p:cNvSpPr>
            <a:spLocks noGrp="1"/>
          </p:cNvSpPr>
          <p:nvPr>
            <p:ph type="title"/>
          </p:nvPr>
        </p:nvSpPr>
        <p:spPr>
          <a:xfrm>
            <a:off x="152400" y="265113"/>
            <a:ext cx="8763000" cy="857250"/>
          </a:xfrm>
        </p:spPr>
        <p:txBody>
          <a:bodyPr/>
          <a:lstStyle/>
          <a:p>
            <a:pPr algn="ctr">
              <a:defRPr/>
            </a:pPr>
            <a:r>
              <a:rPr lang="en-US" altLang="en-US" sz="2400" dirty="0">
                <a:ea typeface="ＭＳ Ｐゴシック" panose="020B0600070205080204" pitchFamily="34" charset="-128"/>
              </a:rPr>
              <a:t>Hyperglycemia in Non-ICU Settings </a:t>
            </a:r>
            <a:br>
              <a:rPr lang="en-US" altLang="en-US" dirty="0">
                <a:ea typeface="ＭＳ Ｐゴシック" panose="020B0600070205080204" pitchFamily="34" charset="-128"/>
              </a:rPr>
            </a:br>
            <a:r>
              <a:rPr lang="en-US" altLang="en-US" dirty="0">
                <a:ea typeface="ＭＳ Ｐゴシック" panose="020B0600070205080204" pitchFamily="34" charset="-128"/>
              </a:rPr>
              <a:t>Lecture Agenda</a:t>
            </a:r>
          </a:p>
        </p:txBody>
      </p:sp>
      <p:sp>
        <p:nvSpPr>
          <p:cNvPr id="16388" name="Rectangle 6">
            <a:extLst>
              <a:ext uri="{FF2B5EF4-FFF2-40B4-BE49-F238E27FC236}">
                <a16:creationId xmlns:a16="http://schemas.microsoft.com/office/drawing/2014/main" id="{A014A860-986F-9641-824F-812C5FA6F778}"/>
              </a:ext>
            </a:extLst>
          </p:cNvPr>
          <p:cNvSpPr>
            <a:spLocks noChangeArrowheads="1"/>
          </p:cNvSpPr>
          <p:nvPr/>
        </p:nvSpPr>
        <p:spPr bwMode="auto">
          <a:xfrm>
            <a:off x="495300" y="1249363"/>
            <a:ext cx="8077200" cy="34925"/>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8"/>
              </a:schemeClr>
            </a:outerShdw>
          </a:effectLst>
        </p:spPr>
        <p:txBody>
          <a:bodyPr wrap="none" anchor="ctr"/>
          <a:lstStyle/>
          <a:p>
            <a:pPr eaLnBrk="1" hangingPunct="1">
              <a:defRPr/>
            </a:pPr>
            <a:endParaRPr lang="en-US">
              <a:latin typeface="Arial" charset="0"/>
              <a:ea typeface="ＭＳ Ｐゴシック" charset="0"/>
              <a:cs typeface="MS PGothic" charset="0"/>
            </a:endParaRPr>
          </a:p>
        </p:txBody>
      </p:sp>
      <p:sp>
        <p:nvSpPr>
          <p:cNvPr id="6" name="Content Placeholder 2">
            <a:extLst>
              <a:ext uri="{FF2B5EF4-FFF2-40B4-BE49-F238E27FC236}">
                <a16:creationId xmlns:a16="http://schemas.microsoft.com/office/drawing/2014/main" id="{A659F890-A042-3E44-991A-E3B1B8DC4697}"/>
              </a:ext>
            </a:extLst>
          </p:cNvPr>
          <p:cNvSpPr txBox="1">
            <a:spLocks/>
          </p:cNvSpPr>
          <p:nvPr/>
        </p:nvSpPr>
        <p:spPr bwMode="auto">
          <a:xfrm>
            <a:off x="282654" y="1445953"/>
            <a:ext cx="8763000" cy="1924050"/>
          </a:xfrm>
          <a:prstGeom prst="rect">
            <a:avLst/>
          </a:prstGeom>
          <a:noFill/>
          <a:ln w="9525">
            <a:noFill/>
            <a:miter lim="800000"/>
            <a:headEnd/>
            <a:tailEnd/>
          </a:ln>
          <a:effectLst/>
        </p:spPr>
        <p:txBody>
          <a:bodyPr/>
          <a:lstStyle>
            <a:lvl1pPr marL="514350" indent="-514350">
              <a:defRPr sz="1400">
                <a:solidFill>
                  <a:schemeClr val="tx1"/>
                </a:solidFill>
                <a:latin typeface="Tahoma" panose="020B0604030504040204" pitchFamily="34" charset="0"/>
                <a:ea typeface="ＭＳ Ｐゴシック" panose="020B0600070205080204" pitchFamily="34" charset="-128"/>
              </a:defRPr>
            </a:lvl1pPr>
            <a:lvl2pPr marL="914400" indent="-336550">
              <a:defRPr sz="1400">
                <a:solidFill>
                  <a:schemeClr val="tx1"/>
                </a:solidFill>
                <a:latin typeface="Tahoma" panose="020B0604030504040204" pitchFamily="34" charset="0"/>
                <a:ea typeface="ＭＳ Ｐゴシック" panose="020B0600070205080204" pitchFamily="34" charset="-128"/>
              </a:defRPr>
            </a:lvl2pPr>
            <a:lvl3pPr marL="1143000" indent="-228600">
              <a:defRPr sz="1400">
                <a:solidFill>
                  <a:schemeClr val="tx1"/>
                </a:solidFill>
                <a:latin typeface="Tahoma" panose="020B0604030504040204" pitchFamily="34" charset="0"/>
                <a:ea typeface="ＭＳ Ｐゴシック" panose="020B0600070205080204" pitchFamily="34" charset="-128"/>
              </a:defRPr>
            </a:lvl3pPr>
            <a:lvl4pPr marL="1600200" indent="-228600">
              <a:defRPr sz="1400">
                <a:solidFill>
                  <a:schemeClr val="tx1"/>
                </a:solidFill>
                <a:latin typeface="Tahoma" panose="020B0604030504040204" pitchFamily="34" charset="0"/>
                <a:ea typeface="ＭＳ Ｐゴシック" panose="020B0600070205080204" pitchFamily="34" charset="-128"/>
              </a:defRPr>
            </a:lvl4pPr>
            <a:lvl5pPr marL="2057400" indent="-228600">
              <a:defRPr sz="1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9pPr>
          </a:lstStyle>
          <a:p>
            <a:pPr>
              <a:buClr>
                <a:schemeClr val="bg1"/>
              </a:buClr>
              <a:buFont typeface="Tahoma" panose="020B0604030504040204" pitchFamily="34" charset="0"/>
              <a:buAutoNum type="arabicPeriod"/>
              <a:defRPr/>
            </a:pPr>
            <a:r>
              <a:rPr lang="en-US" altLang="en-US" sz="2400" dirty="0">
                <a:solidFill>
                  <a:schemeClr val="bg1"/>
                </a:solidFill>
              </a:rPr>
              <a:t>Scope of the Problem:</a:t>
            </a:r>
          </a:p>
          <a:p>
            <a:pPr lvl="1">
              <a:buClr>
                <a:schemeClr val="bg1"/>
              </a:buClr>
              <a:defRPr/>
            </a:pPr>
            <a:r>
              <a:rPr lang="en-US" altLang="en-US" sz="2000" dirty="0">
                <a:solidFill>
                  <a:schemeClr val="bg1"/>
                </a:solidFill>
              </a:rPr>
              <a:t>Epidemiology and glycemic targets</a:t>
            </a:r>
          </a:p>
          <a:p>
            <a:pPr eaLnBrk="1" hangingPunct="1">
              <a:spcBef>
                <a:spcPct val="20000"/>
              </a:spcBef>
              <a:buClr>
                <a:schemeClr val="bg1"/>
              </a:buClr>
              <a:buFont typeface="Wingdings" pitchFamily="2" charset="2"/>
              <a:buNone/>
              <a:defRPr/>
            </a:pPr>
            <a:r>
              <a:rPr lang="en-US" altLang="en-US" sz="2400" dirty="0">
                <a:solidFill>
                  <a:schemeClr val="bg1"/>
                </a:solidFill>
                <a:effectLst>
                  <a:outerShdw blurRad="38100" dist="38100" dir="2700000" algn="tl">
                    <a:srgbClr val="000000"/>
                  </a:outerShdw>
                </a:effectLst>
              </a:rPr>
              <a:t>2.   What’s new on the management of hyperglycemia in non-ICU settings?</a:t>
            </a:r>
          </a:p>
          <a:p>
            <a:pPr lvl="2" eaLnBrk="1" hangingPunct="1">
              <a:spcBef>
                <a:spcPct val="20000"/>
              </a:spcBef>
              <a:buClr>
                <a:schemeClr val="bg1"/>
              </a:buClr>
              <a:buFont typeface="Wingdings" pitchFamily="2" charset="2"/>
              <a:buChar char="§"/>
              <a:defRPr/>
            </a:pPr>
            <a:r>
              <a:rPr lang="en-US" altLang="en-US" sz="2000" dirty="0">
                <a:solidFill>
                  <a:schemeClr val="bg1"/>
                </a:solidFill>
                <a:effectLst>
                  <a:outerShdw blurRad="38100" dist="38100" dir="2700000" algn="tl">
                    <a:srgbClr val="000000"/>
                  </a:outerShdw>
                </a:effectLst>
              </a:rPr>
              <a:t>Insulin regimens </a:t>
            </a:r>
          </a:p>
          <a:p>
            <a:pPr lvl="2" eaLnBrk="1" hangingPunct="1">
              <a:spcBef>
                <a:spcPct val="20000"/>
              </a:spcBef>
              <a:buClr>
                <a:schemeClr val="bg1"/>
              </a:buClr>
              <a:buFont typeface="Wingdings" pitchFamily="2" charset="2"/>
              <a:buChar char="§"/>
              <a:defRPr/>
            </a:pPr>
            <a:r>
              <a:rPr lang="en-US" altLang="en-US" sz="2000" dirty="0">
                <a:solidFill>
                  <a:schemeClr val="bg1"/>
                </a:solidFill>
                <a:effectLst>
                  <a:outerShdw blurRad="38100" dist="38100" dir="2700000" algn="tl">
                    <a:srgbClr val="000000"/>
                  </a:outerShdw>
                </a:effectLst>
              </a:rPr>
              <a:t>Non-Insulin regimens </a:t>
            </a:r>
          </a:p>
          <a:p>
            <a:pPr lvl="1" eaLnBrk="1" hangingPunct="1">
              <a:spcBef>
                <a:spcPct val="20000"/>
              </a:spcBef>
              <a:buClr>
                <a:schemeClr val="bg1"/>
              </a:buClr>
              <a:buFont typeface="Wingdings" pitchFamily="2" charset="2"/>
              <a:buChar char="§"/>
              <a:defRPr/>
            </a:pPr>
            <a:r>
              <a:rPr lang="en-US" altLang="en-US" sz="2000" dirty="0">
                <a:solidFill>
                  <a:schemeClr val="bg1"/>
                </a:solidFill>
                <a:effectLst>
                  <a:outerShdw blurRad="38100" dist="38100" dir="2700000" algn="tl">
                    <a:srgbClr val="000000"/>
                  </a:outerShdw>
                </a:effectLst>
              </a:rPr>
              <a:t>Antidiabetic regimens after discharge</a:t>
            </a:r>
          </a:p>
        </p:txBody>
      </p:sp>
      <p:sp>
        <p:nvSpPr>
          <p:cNvPr id="5" name="Rectangle 4">
            <a:extLst>
              <a:ext uri="{FF2B5EF4-FFF2-40B4-BE49-F238E27FC236}">
                <a16:creationId xmlns:a16="http://schemas.microsoft.com/office/drawing/2014/main" id="{9CA14296-EC54-154A-90D8-9E8C05B21774}"/>
              </a:ext>
            </a:extLst>
          </p:cNvPr>
          <p:cNvSpPr/>
          <p:nvPr/>
        </p:nvSpPr>
        <p:spPr>
          <a:xfrm>
            <a:off x="300143" y="4248150"/>
            <a:ext cx="7924800" cy="461963"/>
          </a:xfrm>
          <a:prstGeom prst="rect">
            <a:avLst/>
          </a:prstGeom>
        </p:spPr>
        <p:txBody>
          <a:bodyPr>
            <a:spAutoFit/>
          </a:bodyPr>
          <a:lstStyle/>
          <a:p>
            <a:pPr eaLnBrk="1" hangingPunct="1">
              <a:spcBef>
                <a:spcPct val="20000"/>
              </a:spcBef>
              <a:buClr>
                <a:schemeClr val="bg1"/>
              </a:buClr>
              <a:buFont typeface="Wingdings" pitchFamily="2" charset="2"/>
              <a:buNone/>
              <a:defRPr/>
            </a:pPr>
            <a:r>
              <a:rPr lang="en-US" altLang="en-US" sz="2400" dirty="0">
                <a:solidFill>
                  <a:schemeClr val="bg1"/>
                </a:solidFill>
                <a:effectLst>
                  <a:outerShdw blurRad="38100" dist="38100" dir="2700000" algn="tl">
                    <a:srgbClr val="000000"/>
                  </a:outerShdw>
                </a:effectLst>
              </a:rPr>
              <a:t>3. New areas of clinical research &amp; technology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601E2E96-1CFD-5744-98B7-C1A0EDB0C3EC}"/>
              </a:ext>
            </a:extLst>
          </p:cNvPr>
          <p:cNvCxnSpPr/>
          <p:nvPr/>
        </p:nvCxnSpPr>
        <p:spPr>
          <a:xfrm rot="5400000">
            <a:off x="6641016" y="2434222"/>
            <a:ext cx="273538" cy="1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5BF165-5D9A-9D46-A91A-17385C162214}"/>
              </a:ext>
            </a:extLst>
          </p:cNvPr>
          <p:cNvCxnSpPr/>
          <p:nvPr/>
        </p:nvCxnSpPr>
        <p:spPr>
          <a:xfrm rot="5400000">
            <a:off x="1753795" y="2434222"/>
            <a:ext cx="273538" cy="1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0312EDF-024E-2C42-8B02-318190CBF390}"/>
              </a:ext>
            </a:extLst>
          </p:cNvPr>
          <p:cNvCxnSpPr/>
          <p:nvPr/>
        </p:nvCxnSpPr>
        <p:spPr>
          <a:xfrm rot="5400000">
            <a:off x="4160933" y="2434222"/>
            <a:ext cx="273538" cy="1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84A181-08E5-AF4D-A894-C842556D60A8}"/>
              </a:ext>
            </a:extLst>
          </p:cNvPr>
          <p:cNvCxnSpPr/>
          <p:nvPr/>
        </p:nvCxnSpPr>
        <p:spPr>
          <a:xfrm rot="5400000">
            <a:off x="4105465" y="1497353"/>
            <a:ext cx="355600" cy="6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673605-6E15-5242-A7F5-AC6B67EC1D5B}"/>
              </a:ext>
            </a:extLst>
          </p:cNvPr>
          <p:cNvCxnSpPr/>
          <p:nvPr/>
        </p:nvCxnSpPr>
        <p:spPr>
          <a:xfrm>
            <a:off x="1873087" y="1705545"/>
            <a:ext cx="4887221" cy="1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DF1A4D-9DD8-1C4F-8D5C-B26568B24E62}"/>
              </a:ext>
            </a:extLst>
          </p:cNvPr>
          <p:cNvCxnSpPr/>
          <p:nvPr/>
        </p:nvCxnSpPr>
        <p:spPr>
          <a:xfrm rot="5400000">
            <a:off x="1737078" y="1841554"/>
            <a:ext cx="273538" cy="1520"/>
          </a:xfrm>
          <a:prstGeom prst="line">
            <a:avLst/>
          </a:prstGeom>
        </p:spPr>
        <p:style>
          <a:lnRef idx="1">
            <a:schemeClr val="accent1"/>
          </a:lnRef>
          <a:fillRef idx="0">
            <a:schemeClr val="accent1"/>
          </a:fillRef>
          <a:effectRef idx="0">
            <a:schemeClr val="accent1"/>
          </a:effectRef>
          <a:fontRef idx="minor">
            <a:schemeClr val="tx1"/>
          </a:fontRef>
        </p:style>
      </p:cxnSp>
      <p:sp useBgFill="1">
        <p:nvSpPr>
          <p:cNvPr id="91143" name="TextBox 25">
            <a:extLst>
              <a:ext uri="{FF2B5EF4-FFF2-40B4-BE49-F238E27FC236}">
                <a16:creationId xmlns:a16="http://schemas.microsoft.com/office/drawing/2014/main" id="{DB82C582-F03C-D144-915E-1ED9F657EBC4}"/>
              </a:ext>
            </a:extLst>
          </p:cNvPr>
          <p:cNvSpPr txBox="1">
            <a:spLocks noChangeArrowheads="1"/>
          </p:cNvSpPr>
          <p:nvPr/>
        </p:nvSpPr>
        <p:spPr bwMode="auto">
          <a:xfrm>
            <a:off x="1195854" y="1979084"/>
            <a:ext cx="1435008" cy="416396"/>
          </a:xfrm>
          <a:prstGeom prst="rect">
            <a:avLst/>
          </a:prstGeom>
          <a:ln w="9525">
            <a:solidFill>
              <a:schemeClr val="accent1"/>
            </a:solidFill>
            <a:miter lim="800000"/>
            <a:headEnd/>
            <a:tailEnd/>
          </a:ln>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t>A1C &lt; 7%</a:t>
            </a:r>
          </a:p>
        </p:txBody>
      </p:sp>
      <p:sp>
        <p:nvSpPr>
          <p:cNvPr id="91144" name="TextBox 27">
            <a:extLst>
              <a:ext uri="{FF2B5EF4-FFF2-40B4-BE49-F238E27FC236}">
                <a16:creationId xmlns:a16="http://schemas.microsoft.com/office/drawing/2014/main" id="{E2436823-04D0-BC49-A259-CDF508EF72FA}"/>
              </a:ext>
            </a:extLst>
          </p:cNvPr>
          <p:cNvSpPr txBox="1">
            <a:spLocks noChangeArrowheads="1"/>
          </p:cNvSpPr>
          <p:nvPr/>
        </p:nvSpPr>
        <p:spPr bwMode="auto">
          <a:xfrm>
            <a:off x="778934" y="2611262"/>
            <a:ext cx="2115364" cy="106452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dirty="0"/>
              <a:t>Re-start outpatient treatment </a:t>
            </a:r>
          </a:p>
        </p:txBody>
      </p:sp>
      <p:cxnSp>
        <p:nvCxnSpPr>
          <p:cNvPr id="19" name="Straight Connector 18">
            <a:extLst>
              <a:ext uri="{FF2B5EF4-FFF2-40B4-BE49-F238E27FC236}">
                <a16:creationId xmlns:a16="http://schemas.microsoft.com/office/drawing/2014/main" id="{68E1E409-7210-714D-9831-39536AA40BD2}"/>
              </a:ext>
            </a:extLst>
          </p:cNvPr>
          <p:cNvCxnSpPr/>
          <p:nvPr/>
        </p:nvCxnSpPr>
        <p:spPr>
          <a:xfrm rot="5400000">
            <a:off x="4144216" y="1841554"/>
            <a:ext cx="273538" cy="1520"/>
          </a:xfrm>
          <a:prstGeom prst="line">
            <a:avLst/>
          </a:prstGeom>
        </p:spPr>
        <p:style>
          <a:lnRef idx="1">
            <a:schemeClr val="accent1"/>
          </a:lnRef>
          <a:fillRef idx="0">
            <a:schemeClr val="accent1"/>
          </a:fillRef>
          <a:effectRef idx="0">
            <a:schemeClr val="accent1"/>
          </a:effectRef>
          <a:fontRef idx="minor">
            <a:schemeClr val="tx1"/>
          </a:fontRef>
        </p:style>
      </p:cxnSp>
      <p:sp useBgFill="1">
        <p:nvSpPr>
          <p:cNvPr id="91146" name="TextBox 29">
            <a:extLst>
              <a:ext uri="{FF2B5EF4-FFF2-40B4-BE49-F238E27FC236}">
                <a16:creationId xmlns:a16="http://schemas.microsoft.com/office/drawing/2014/main" id="{22815EB7-DC11-7F4E-95AC-63FC904A022D}"/>
              </a:ext>
            </a:extLst>
          </p:cNvPr>
          <p:cNvSpPr txBox="1">
            <a:spLocks noChangeArrowheads="1"/>
          </p:cNvSpPr>
          <p:nvPr/>
        </p:nvSpPr>
        <p:spPr bwMode="auto">
          <a:xfrm>
            <a:off x="3468665" y="1979084"/>
            <a:ext cx="1662635" cy="416396"/>
          </a:xfrm>
          <a:prstGeom prst="rect">
            <a:avLst/>
          </a:prstGeom>
          <a:ln w="9525">
            <a:solidFill>
              <a:schemeClr val="accent1"/>
            </a:solidFill>
            <a:miter lim="800000"/>
            <a:headEnd/>
            <a:tailEnd/>
          </a:ln>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t>A1C 7%-9%</a:t>
            </a:r>
          </a:p>
        </p:txBody>
      </p:sp>
      <p:sp>
        <p:nvSpPr>
          <p:cNvPr id="91147" name="TextBox 31">
            <a:extLst>
              <a:ext uri="{FF2B5EF4-FFF2-40B4-BE49-F238E27FC236}">
                <a16:creationId xmlns:a16="http://schemas.microsoft.com/office/drawing/2014/main" id="{0CC1F067-CBC5-9447-883B-6EB7B18E4965}"/>
              </a:ext>
            </a:extLst>
          </p:cNvPr>
          <p:cNvSpPr txBox="1">
            <a:spLocks noChangeArrowheads="1"/>
          </p:cNvSpPr>
          <p:nvPr/>
        </p:nvSpPr>
        <p:spPr bwMode="auto">
          <a:xfrm>
            <a:off x="3040185" y="2611262"/>
            <a:ext cx="2553025" cy="138858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dirty="0"/>
              <a:t>Re-start oral agents and D/C on basal at 50% of hospital dose </a:t>
            </a:r>
          </a:p>
        </p:txBody>
      </p:sp>
      <p:cxnSp>
        <p:nvCxnSpPr>
          <p:cNvPr id="23" name="Straight Connector 22">
            <a:extLst>
              <a:ext uri="{FF2B5EF4-FFF2-40B4-BE49-F238E27FC236}">
                <a16:creationId xmlns:a16="http://schemas.microsoft.com/office/drawing/2014/main" id="{45081ABF-64B0-3A42-876B-24F42C9C09BB}"/>
              </a:ext>
            </a:extLst>
          </p:cNvPr>
          <p:cNvCxnSpPr/>
          <p:nvPr/>
        </p:nvCxnSpPr>
        <p:spPr>
          <a:xfrm rot="5400000">
            <a:off x="6624299" y="1841554"/>
            <a:ext cx="273538" cy="1520"/>
          </a:xfrm>
          <a:prstGeom prst="line">
            <a:avLst/>
          </a:prstGeom>
        </p:spPr>
        <p:style>
          <a:lnRef idx="1">
            <a:schemeClr val="accent1"/>
          </a:lnRef>
          <a:fillRef idx="0">
            <a:schemeClr val="accent1"/>
          </a:fillRef>
          <a:effectRef idx="0">
            <a:schemeClr val="accent1"/>
          </a:effectRef>
          <a:fontRef idx="minor">
            <a:schemeClr val="tx1"/>
          </a:fontRef>
        </p:style>
      </p:cxnSp>
      <p:sp useBgFill="1">
        <p:nvSpPr>
          <p:cNvPr id="91149" name="TextBox 35">
            <a:extLst>
              <a:ext uri="{FF2B5EF4-FFF2-40B4-BE49-F238E27FC236}">
                <a16:creationId xmlns:a16="http://schemas.microsoft.com/office/drawing/2014/main" id="{1641A142-208C-EF47-BB27-4599BDE437F8}"/>
              </a:ext>
            </a:extLst>
          </p:cNvPr>
          <p:cNvSpPr txBox="1">
            <a:spLocks noChangeArrowheads="1"/>
          </p:cNvSpPr>
          <p:nvPr/>
        </p:nvSpPr>
        <p:spPr bwMode="auto">
          <a:xfrm>
            <a:off x="6225093" y="1979084"/>
            <a:ext cx="1350050" cy="416396"/>
          </a:xfrm>
          <a:prstGeom prst="rect">
            <a:avLst/>
          </a:prstGeom>
          <a:ln w="9525">
            <a:solidFill>
              <a:schemeClr val="accent1"/>
            </a:solidFill>
            <a:miter lim="800000"/>
            <a:headEnd/>
            <a:tailEnd/>
          </a:ln>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t>A1C &gt;9%</a:t>
            </a:r>
          </a:p>
        </p:txBody>
      </p:sp>
      <p:sp>
        <p:nvSpPr>
          <p:cNvPr id="91150" name="TextBox 37">
            <a:extLst>
              <a:ext uri="{FF2B5EF4-FFF2-40B4-BE49-F238E27FC236}">
                <a16:creationId xmlns:a16="http://schemas.microsoft.com/office/drawing/2014/main" id="{8B273111-46FF-A345-A872-50C9777EF94D}"/>
              </a:ext>
            </a:extLst>
          </p:cNvPr>
          <p:cNvSpPr txBox="1">
            <a:spLocks noChangeArrowheads="1"/>
          </p:cNvSpPr>
          <p:nvPr/>
        </p:nvSpPr>
        <p:spPr bwMode="auto">
          <a:xfrm>
            <a:off x="5739098" y="2573270"/>
            <a:ext cx="2990687" cy="185993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dirty="0"/>
              <a:t>D/C on basal bolus regimen, OR</a:t>
            </a:r>
          </a:p>
          <a:p>
            <a:pPr algn="ctr" eaLnBrk="1" hangingPunct="1">
              <a:spcBef>
                <a:spcPct val="0"/>
              </a:spcBef>
              <a:buClrTx/>
              <a:buFontTx/>
              <a:buNone/>
            </a:pPr>
            <a:endParaRPr lang="en-US" altLang="en-US" sz="957" dirty="0"/>
          </a:p>
          <a:p>
            <a:pPr algn="ctr" eaLnBrk="1" hangingPunct="1">
              <a:spcBef>
                <a:spcPct val="0"/>
              </a:spcBef>
              <a:buClrTx/>
              <a:buFontTx/>
              <a:buNone/>
            </a:pPr>
            <a:r>
              <a:rPr lang="en-US" altLang="en-US" sz="2106" dirty="0"/>
              <a:t>Re-start oral agents and D/C on basal at 80% of hospital dose </a:t>
            </a:r>
          </a:p>
        </p:txBody>
      </p:sp>
      <p:sp>
        <p:nvSpPr>
          <p:cNvPr id="91151" name="Rectangle 29">
            <a:extLst>
              <a:ext uri="{FF2B5EF4-FFF2-40B4-BE49-F238E27FC236}">
                <a16:creationId xmlns:a16="http://schemas.microsoft.com/office/drawing/2014/main" id="{AD695D06-2CA4-5946-95F4-0CB45DB78B6D}"/>
              </a:ext>
            </a:extLst>
          </p:cNvPr>
          <p:cNvSpPr>
            <a:spLocks noChangeArrowheads="1"/>
          </p:cNvSpPr>
          <p:nvPr/>
        </p:nvSpPr>
        <p:spPr bwMode="auto">
          <a:xfrm>
            <a:off x="1654257" y="219320"/>
            <a:ext cx="5167312" cy="56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3063" dirty="0">
                <a:solidFill>
                  <a:srgbClr val="FFFF00"/>
                </a:solidFill>
              </a:rPr>
              <a:t>Basal Discharge Insulin Trial </a:t>
            </a:r>
          </a:p>
        </p:txBody>
      </p:sp>
      <p:sp useBgFill="1">
        <p:nvSpPr>
          <p:cNvPr id="91152" name="TextBox 19">
            <a:extLst>
              <a:ext uri="{FF2B5EF4-FFF2-40B4-BE49-F238E27FC236}">
                <a16:creationId xmlns:a16="http://schemas.microsoft.com/office/drawing/2014/main" id="{CBBB93DA-E000-F34A-A3F2-C25D11E3A4C0}"/>
              </a:ext>
            </a:extLst>
          </p:cNvPr>
          <p:cNvSpPr txBox="1">
            <a:spLocks noChangeArrowheads="1"/>
          </p:cNvSpPr>
          <p:nvPr/>
        </p:nvSpPr>
        <p:spPr bwMode="auto">
          <a:xfrm>
            <a:off x="2867889" y="1035377"/>
            <a:ext cx="2874826" cy="445956"/>
          </a:xfrm>
          <a:prstGeom prst="rect">
            <a:avLst/>
          </a:prstGeom>
          <a:ln w="9525">
            <a:solidFill>
              <a:schemeClr val="accent1"/>
            </a:solidFill>
            <a:miter lim="800000"/>
            <a:headEnd/>
            <a:tailEnd/>
          </a:ln>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298"/>
              <a:t>Discharge Treatment</a:t>
            </a:r>
          </a:p>
        </p:txBody>
      </p:sp>
      <p:sp>
        <p:nvSpPr>
          <p:cNvPr id="91153" name="Rectangle 6">
            <a:extLst>
              <a:ext uri="{FF2B5EF4-FFF2-40B4-BE49-F238E27FC236}">
                <a16:creationId xmlns:a16="http://schemas.microsoft.com/office/drawing/2014/main" id="{D360B1BB-6691-164F-90D7-3654D75CC957}"/>
              </a:ext>
            </a:extLst>
          </p:cNvPr>
          <p:cNvSpPr>
            <a:spLocks noChangeArrowheads="1"/>
          </p:cNvSpPr>
          <p:nvPr/>
        </p:nvSpPr>
        <p:spPr bwMode="auto">
          <a:xfrm>
            <a:off x="705990" y="766397"/>
            <a:ext cx="7732021" cy="33432"/>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340">
              <a:solidFill>
                <a:schemeClr val="tx1"/>
              </a:solidFill>
              <a:latin typeface="Arial" panose="020B0604020202020204" pitchFamily="34" charset="0"/>
            </a:endParaRPr>
          </a:p>
        </p:txBody>
      </p:sp>
      <p:sp>
        <p:nvSpPr>
          <p:cNvPr id="91154" name="Text Box 2">
            <a:extLst>
              <a:ext uri="{FF2B5EF4-FFF2-40B4-BE49-F238E27FC236}">
                <a16:creationId xmlns:a16="http://schemas.microsoft.com/office/drawing/2014/main" id="{2E96E4FE-F982-AC44-9D19-F76BD48356F4}"/>
              </a:ext>
            </a:extLst>
          </p:cNvPr>
          <p:cNvSpPr txBox="1">
            <a:spLocks noChangeArrowheads="1"/>
          </p:cNvSpPr>
          <p:nvPr/>
        </p:nvSpPr>
        <p:spPr bwMode="auto">
          <a:xfrm>
            <a:off x="341272" y="4687114"/>
            <a:ext cx="4546950"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340" dirty="0"/>
              <a:t>Umpierrez et al, </a:t>
            </a:r>
            <a:r>
              <a:rPr lang="hu-HU" altLang="en-US" sz="1340" dirty="0"/>
              <a:t>Diabetes Care. 2014 Nov;37(11):2934-9.</a:t>
            </a:r>
            <a:endParaRPr lang="en-US" altLang="en-US" sz="134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a:extLst>
              <a:ext uri="{FF2B5EF4-FFF2-40B4-BE49-F238E27FC236}">
                <a16:creationId xmlns:a16="http://schemas.microsoft.com/office/drawing/2014/main" id="{9926858A-11DD-1549-8F5C-BFD44636C5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550" y="0"/>
            <a:ext cx="8724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a:extLst>
              <a:ext uri="{FF2B5EF4-FFF2-40B4-BE49-F238E27FC236}">
                <a16:creationId xmlns:a16="http://schemas.microsoft.com/office/drawing/2014/main" id="{E747E4DD-72C6-E741-9D24-6C70413EFB86}"/>
              </a:ext>
            </a:extLst>
          </p:cNvPr>
          <p:cNvSpPr>
            <a:spLocks noChangeArrowheads="1"/>
          </p:cNvSpPr>
          <p:nvPr/>
        </p:nvSpPr>
        <p:spPr bwMode="auto">
          <a:xfrm>
            <a:off x="457200" y="171450"/>
            <a:ext cx="838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800">
                <a:solidFill>
                  <a:srgbClr val="FFFF00"/>
                </a:solidFill>
              </a:rPr>
              <a:t>Hospital Discharge Algorithm Based on Admission HbA1C for the Management of Patients with T2DM</a:t>
            </a:r>
          </a:p>
        </p:txBody>
      </p:sp>
      <p:sp>
        <p:nvSpPr>
          <p:cNvPr id="94210" name="TextBox 5">
            <a:extLst>
              <a:ext uri="{FF2B5EF4-FFF2-40B4-BE49-F238E27FC236}">
                <a16:creationId xmlns:a16="http://schemas.microsoft.com/office/drawing/2014/main" id="{0D4A9036-4D2C-8A44-A630-B6B6F9C4811C}"/>
              </a:ext>
            </a:extLst>
          </p:cNvPr>
          <p:cNvSpPr txBox="1">
            <a:spLocks noChangeArrowheads="1"/>
          </p:cNvSpPr>
          <p:nvPr/>
        </p:nvSpPr>
        <p:spPr bwMode="auto">
          <a:xfrm>
            <a:off x="533400" y="1314450"/>
            <a:ext cx="78803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2200">
                <a:solidFill>
                  <a:srgbClr val="FFFFFF"/>
                </a:solidFill>
              </a:rPr>
              <a:t>Primary outcome: </a:t>
            </a:r>
          </a:p>
          <a:p>
            <a:pPr eaLnBrk="1" hangingPunct="1">
              <a:spcBef>
                <a:spcPct val="0"/>
              </a:spcBef>
              <a:buClrTx/>
              <a:buFontTx/>
              <a:buNone/>
            </a:pPr>
            <a:r>
              <a:rPr lang="en-US" altLang="en-US" sz="2200">
                <a:solidFill>
                  <a:srgbClr val="FFFFFF"/>
                </a:solidFill>
              </a:rPr>
              <a:t> -  change in A1C at 4 wks and 12 wks after discharge</a:t>
            </a:r>
          </a:p>
        </p:txBody>
      </p:sp>
      <p:graphicFrame>
        <p:nvGraphicFramePr>
          <p:cNvPr id="5" name="Table 4">
            <a:extLst>
              <a:ext uri="{FF2B5EF4-FFF2-40B4-BE49-F238E27FC236}">
                <a16:creationId xmlns:a16="http://schemas.microsoft.com/office/drawing/2014/main" id="{2657AC41-FC8B-0648-8F66-796994BB9A9B}"/>
              </a:ext>
            </a:extLst>
          </p:cNvPr>
          <p:cNvGraphicFramePr>
            <a:graphicFrameLocks noGrp="1"/>
          </p:cNvGraphicFramePr>
          <p:nvPr/>
        </p:nvGraphicFramePr>
        <p:xfrm>
          <a:off x="228600" y="2057400"/>
          <a:ext cx="8686800" cy="2420940"/>
        </p:xfrm>
        <a:graphic>
          <a:graphicData uri="http://schemas.openxmlformats.org/drawingml/2006/table">
            <a:tbl>
              <a:tblPr/>
              <a:tblGrid>
                <a:gridCol w="2133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301750">
                  <a:extLst>
                    <a:ext uri="{9D8B030D-6E8A-4147-A177-3AD203B41FA5}">
                      <a16:colId xmlns:a16="http://schemas.microsoft.com/office/drawing/2014/main" val="20003"/>
                    </a:ext>
                  </a:extLst>
                </a:gridCol>
                <a:gridCol w="1408113">
                  <a:extLst>
                    <a:ext uri="{9D8B030D-6E8A-4147-A177-3AD203B41FA5}">
                      <a16:colId xmlns:a16="http://schemas.microsoft.com/office/drawing/2014/main" val="20004"/>
                    </a:ext>
                  </a:extLst>
                </a:gridCol>
                <a:gridCol w="1252537">
                  <a:extLst>
                    <a:ext uri="{9D8B030D-6E8A-4147-A177-3AD203B41FA5}">
                      <a16:colId xmlns:a16="http://schemas.microsoft.com/office/drawing/2014/main" val="20005"/>
                    </a:ext>
                  </a:extLst>
                </a:gridCol>
              </a:tblGrid>
              <a:tr h="503120">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Tahoma" panose="020B0604030504040204" pitchFamily="34" charset="0"/>
                        <a:ea typeface="MS PGothic" panose="020B0600070205080204" pitchFamily="34" charset="-128"/>
                      </a:endParaRP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ahoma" panose="020B0604030504040204" pitchFamily="34" charset="0"/>
                          <a:ea typeface="MS PGothic" panose="020B0600070205080204" pitchFamily="34" charset="-128"/>
                        </a:rPr>
                        <a:t>All Patients</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ahoma" panose="020B0604030504040204" pitchFamily="34" charset="0"/>
                          <a:ea typeface="MS PGothic" panose="020B0600070205080204" pitchFamily="34" charset="-128"/>
                        </a:rPr>
                        <a:t>OAD</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ahoma" panose="020B0604030504040204" pitchFamily="34" charset="0"/>
                          <a:ea typeface="MS PGothic" panose="020B0600070205080204" pitchFamily="34" charset="-128"/>
                        </a:rPr>
                        <a:t>OAD + Glargine</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ahoma" panose="020B0604030504040204" pitchFamily="34" charset="0"/>
                          <a:ea typeface="MS PGothic" panose="020B0600070205080204" pitchFamily="34" charset="-128"/>
                        </a:rPr>
                        <a:t>Glargine+ Glulisine</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ahoma" panose="020B0604030504040204" pitchFamily="34" charset="0"/>
                          <a:ea typeface="MS PGothic" panose="020B0600070205080204" pitchFamily="34" charset="-128"/>
                        </a:rPr>
                        <a:t>Glargine</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7748">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 patients, n (%)</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224</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81 (36)</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61 (27)</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54 (24)</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20 (9)</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277748">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A1C Admission, %</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8.7±2.5</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6.9±1.5</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9.2±1.9</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11.1±2.3</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8.2±2.2</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251330">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A1C 4 Wks F/U, %</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7.9±1.7*</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7.0±1.4</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8.0±1.4ψ</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8.8±1.8ψ</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7.7±1.7</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277748">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A1C 12 Wks F/U, %</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7.3±1.5*</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6.6±1.1</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7.5±1.6*</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8.0±1.6*</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6.7±0.8*</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277748">
                <a:tc gridSpan="6">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Tahoma" panose="020B0604030504040204" pitchFamily="34" charset="0"/>
                          <a:ea typeface="MS PGothic" panose="020B0600070205080204" pitchFamily="34" charset="-128"/>
                        </a:rPr>
                        <a:t>Hypoglycemia</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7748">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BG&lt;70 mg/dl, n (%)</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62 (29)</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17 (22)</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17 (30)</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23 (44)</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5 (25)</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6"/>
                  </a:ext>
                </a:extLst>
              </a:tr>
              <a:tr h="277748">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BG&lt;40 mg/dl, n (%)</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7 (3) </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3 (4)</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0 (0)</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3 (6)</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buClr>
                          <a:srgbClr val="66FFFF"/>
                        </a:buClr>
                        <a:buFont typeface="Wingdings" pitchFamily="2" charset="2"/>
                        <a:defRPr sz="28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defRPr sz="24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defRPr sz="20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defRPr>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defRPr>
                          <a:solidFill>
                            <a:schemeClr val="bg1"/>
                          </a:solidFill>
                          <a:latin typeface="Tahoma" panose="020B060403050404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ahoma" panose="020B0604030504040204" pitchFamily="34" charset="0"/>
                          <a:ea typeface="MS PGothic" panose="020B0600070205080204" pitchFamily="34" charset="-128"/>
                        </a:rPr>
                        <a:t>0 (0)</a:t>
                      </a:r>
                    </a:p>
                  </a:txBody>
                  <a:tcPr marT="34226" marB="342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7"/>
                  </a:ext>
                </a:extLst>
              </a:tr>
            </a:tbl>
          </a:graphicData>
        </a:graphic>
      </p:graphicFrame>
      <p:sp>
        <p:nvSpPr>
          <p:cNvPr id="94276" name="TextBox 5">
            <a:extLst>
              <a:ext uri="{FF2B5EF4-FFF2-40B4-BE49-F238E27FC236}">
                <a16:creationId xmlns:a16="http://schemas.microsoft.com/office/drawing/2014/main" id="{3FC1AD31-336F-CF4E-956F-706515827FEA}"/>
              </a:ext>
            </a:extLst>
          </p:cNvPr>
          <p:cNvSpPr txBox="1">
            <a:spLocks noChangeArrowheads="1"/>
          </p:cNvSpPr>
          <p:nvPr/>
        </p:nvSpPr>
        <p:spPr bwMode="auto">
          <a:xfrm>
            <a:off x="304800" y="4400550"/>
            <a:ext cx="3917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600"/>
              <a:t>* p&lt; 0.001 vs. Admission A1C; ψp=0.08 </a:t>
            </a:r>
          </a:p>
        </p:txBody>
      </p:sp>
      <p:sp>
        <p:nvSpPr>
          <p:cNvPr id="94277" name="Rectangle 5">
            <a:extLst>
              <a:ext uri="{FF2B5EF4-FFF2-40B4-BE49-F238E27FC236}">
                <a16:creationId xmlns:a16="http://schemas.microsoft.com/office/drawing/2014/main" id="{A2E610B2-F626-534A-B940-32AF417A9C05}"/>
              </a:ext>
            </a:extLst>
          </p:cNvPr>
          <p:cNvSpPr>
            <a:spLocks noChangeArrowheads="1"/>
          </p:cNvSpPr>
          <p:nvPr/>
        </p:nvSpPr>
        <p:spPr bwMode="auto">
          <a:xfrm flipV="1">
            <a:off x="533400" y="1108075"/>
            <a:ext cx="8077200" cy="34925"/>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3" name="Rectangle 2">
            <a:extLst>
              <a:ext uri="{FF2B5EF4-FFF2-40B4-BE49-F238E27FC236}">
                <a16:creationId xmlns:a16="http://schemas.microsoft.com/office/drawing/2014/main" id="{D33DD474-6C21-8F40-8781-B42E2804FA4B}"/>
              </a:ext>
            </a:extLst>
          </p:cNvPr>
          <p:cNvSpPr>
            <a:spLocks noChangeArrowheads="1"/>
          </p:cNvSpPr>
          <p:nvPr/>
        </p:nvSpPr>
        <p:spPr bwMode="auto">
          <a:xfrm>
            <a:off x="228600" y="3867150"/>
            <a:ext cx="8686800" cy="395288"/>
          </a:xfrm>
          <a:prstGeom prst="rect">
            <a:avLst/>
          </a:prstGeom>
          <a:noFill/>
          <a:ln w="38100">
            <a:solidFill>
              <a:srgbClr val="FF000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rgbClr val="FFFFFF"/>
              </a:solidFill>
              <a:latin typeface="Tahoma" charset="0"/>
              <a:ea typeface="ＭＳ Ｐゴシック" charset="0"/>
              <a:cs typeface="MS PGothic" charset="0"/>
            </a:endParaRPr>
          </a:p>
        </p:txBody>
      </p:sp>
      <p:sp>
        <p:nvSpPr>
          <p:cNvPr id="94279" name="Text Box 2">
            <a:extLst>
              <a:ext uri="{FF2B5EF4-FFF2-40B4-BE49-F238E27FC236}">
                <a16:creationId xmlns:a16="http://schemas.microsoft.com/office/drawing/2014/main" id="{6EBC426B-BDD2-E34C-A1C6-A16423E9AB45}"/>
              </a:ext>
            </a:extLst>
          </p:cNvPr>
          <p:cNvSpPr txBox="1">
            <a:spLocks noChangeArrowheads="1"/>
          </p:cNvSpPr>
          <p:nvPr/>
        </p:nvSpPr>
        <p:spPr bwMode="auto">
          <a:xfrm>
            <a:off x="152400" y="4781550"/>
            <a:ext cx="4735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400"/>
              <a:t>Umpierrez et al, </a:t>
            </a:r>
            <a:r>
              <a:rPr lang="hu-HU" altLang="en-US" sz="1400"/>
              <a:t>Diabetes Care. 2014 Nov;37(11):2934-9.</a:t>
            </a:r>
            <a:endParaRPr lang="en-US" altLang="en-US"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2FF828DC-CD11-D446-9B92-575DAA7F8E83}"/>
              </a:ext>
            </a:extLst>
          </p:cNvPr>
          <p:cNvCxnSpPr/>
          <p:nvPr/>
        </p:nvCxnSpPr>
        <p:spPr>
          <a:xfrm flipH="1">
            <a:off x="1854852" y="2115852"/>
            <a:ext cx="18236" cy="601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DCA101-9FC5-2E43-BE32-5FE49A7D79ED}"/>
              </a:ext>
            </a:extLst>
          </p:cNvPr>
          <p:cNvCxnSpPr/>
          <p:nvPr/>
        </p:nvCxnSpPr>
        <p:spPr>
          <a:xfrm flipH="1">
            <a:off x="6760308" y="2061144"/>
            <a:ext cx="18236" cy="601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240C690-66E1-7A45-91D9-4E54CDE09602}"/>
              </a:ext>
            </a:extLst>
          </p:cNvPr>
          <p:cNvCxnSpPr>
            <a:endCxn id="96265" idx="0"/>
          </p:cNvCxnSpPr>
          <p:nvPr/>
        </p:nvCxnSpPr>
        <p:spPr>
          <a:xfrm>
            <a:off x="4298462" y="2102177"/>
            <a:ext cx="18236" cy="641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DF7DA3-B324-014E-A4E2-54959DC01E3E}"/>
              </a:ext>
            </a:extLst>
          </p:cNvPr>
          <p:cNvCxnSpPr/>
          <p:nvPr/>
        </p:nvCxnSpPr>
        <p:spPr>
          <a:xfrm rot="5400000">
            <a:off x="4105465" y="1260286"/>
            <a:ext cx="355600" cy="6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3D8A49-63B2-9446-939E-694C5963064E}"/>
              </a:ext>
            </a:extLst>
          </p:cNvPr>
          <p:cNvCxnSpPr/>
          <p:nvPr/>
        </p:nvCxnSpPr>
        <p:spPr>
          <a:xfrm>
            <a:off x="1873087" y="1468478"/>
            <a:ext cx="4887221" cy="1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8BF5F4-ADEE-4B4C-9842-EB50D37BF8BA}"/>
              </a:ext>
            </a:extLst>
          </p:cNvPr>
          <p:cNvCxnSpPr/>
          <p:nvPr/>
        </p:nvCxnSpPr>
        <p:spPr>
          <a:xfrm rot="5400000">
            <a:off x="1737078" y="1604488"/>
            <a:ext cx="273538" cy="1520"/>
          </a:xfrm>
          <a:prstGeom prst="line">
            <a:avLst/>
          </a:prstGeom>
        </p:spPr>
        <p:style>
          <a:lnRef idx="1">
            <a:schemeClr val="accent1"/>
          </a:lnRef>
          <a:fillRef idx="0">
            <a:schemeClr val="accent1"/>
          </a:fillRef>
          <a:effectRef idx="0">
            <a:schemeClr val="accent1"/>
          </a:effectRef>
          <a:fontRef idx="minor">
            <a:schemeClr val="tx1"/>
          </a:fontRef>
        </p:style>
      </p:cxnSp>
      <p:sp>
        <p:nvSpPr>
          <p:cNvPr id="96263" name="TextBox 27">
            <a:extLst>
              <a:ext uri="{FF2B5EF4-FFF2-40B4-BE49-F238E27FC236}">
                <a16:creationId xmlns:a16="http://schemas.microsoft.com/office/drawing/2014/main" id="{599647A8-79D5-AA43-B997-37AD93891778}"/>
              </a:ext>
            </a:extLst>
          </p:cNvPr>
          <p:cNvSpPr txBox="1">
            <a:spLocks noChangeArrowheads="1"/>
          </p:cNvSpPr>
          <p:nvPr/>
        </p:nvSpPr>
        <p:spPr bwMode="auto">
          <a:xfrm>
            <a:off x="778934" y="2743472"/>
            <a:ext cx="2115364" cy="171264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t>Re-start outpatient treatment </a:t>
            </a:r>
          </a:p>
          <a:p>
            <a:pPr algn="ctr" eaLnBrk="1" hangingPunct="1">
              <a:spcBef>
                <a:spcPct val="0"/>
              </a:spcBef>
              <a:buClrTx/>
              <a:buFontTx/>
              <a:buNone/>
            </a:pPr>
            <a:r>
              <a:rPr lang="en-US" altLang="en-US" sz="2106"/>
              <a:t>(OAD and/or insulin)</a:t>
            </a:r>
          </a:p>
        </p:txBody>
      </p:sp>
      <p:cxnSp>
        <p:nvCxnSpPr>
          <p:cNvPr id="19" name="Straight Connector 18">
            <a:extLst>
              <a:ext uri="{FF2B5EF4-FFF2-40B4-BE49-F238E27FC236}">
                <a16:creationId xmlns:a16="http://schemas.microsoft.com/office/drawing/2014/main" id="{732CEB26-12DB-FD48-9C5E-0E8B1997DE6B}"/>
              </a:ext>
            </a:extLst>
          </p:cNvPr>
          <p:cNvCxnSpPr/>
          <p:nvPr/>
        </p:nvCxnSpPr>
        <p:spPr>
          <a:xfrm rot="5400000">
            <a:off x="4144216" y="1604488"/>
            <a:ext cx="273538" cy="1520"/>
          </a:xfrm>
          <a:prstGeom prst="line">
            <a:avLst/>
          </a:prstGeom>
        </p:spPr>
        <p:style>
          <a:lnRef idx="1">
            <a:schemeClr val="accent1"/>
          </a:lnRef>
          <a:fillRef idx="0">
            <a:schemeClr val="accent1"/>
          </a:fillRef>
          <a:effectRef idx="0">
            <a:schemeClr val="accent1"/>
          </a:effectRef>
          <a:fontRef idx="minor">
            <a:schemeClr val="tx1"/>
          </a:fontRef>
        </p:style>
      </p:cxnSp>
      <p:sp>
        <p:nvSpPr>
          <p:cNvPr id="96265" name="TextBox 31">
            <a:extLst>
              <a:ext uri="{FF2B5EF4-FFF2-40B4-BE49-F238E27FC236}">
                <a16:creationId xmlns:a16="http://schemas.microsoft.com/office/drawing/2014/main" id="{67B742DF-EE96-A04C-9B74-8FC56EE06AE8}"/>
              </a:ext>
            </a:extLst>
          </p:cNvPr>
          <p:cNvSpPr txBox="1">
            <a:spLocks noChangeArrowheads="1"/>
          </p:cNvSpPr>
          <p:nvPr/>
        </p:nvSpPr>
        <p:spPr bwMode="auto">
          <a:xfrm>
            <a:off x="3040185" y="2743472"/>
            <a:ext cx="2553025" cy="138858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dirty="0"/>
              <a:t>Re-start outpatient oral agents and D/C on basal at 50% of hospital dose </a:t>
            </a:r>
          </a:p>
        </p:txBody>
      </p:sp>
      <p:cxnSp>
        <p:nvCxnSpPr>
          <p:cNvPr id="23" name="Straight Connector 22">
            <a:extLst>
              <a:ext uri="{FF2B5EF4-FFF2-40B4-BE49-F238E27FC236}">
                <a16:creationId xmlns:a16="http://schemas.microsoft.com/office/drawing/2014/main" id="{A3EAAFA4-590D-8143-BD4C-3F7F9BEADFBD}"/>
              </a:ext>
            </a:extLst>
          </p:cNvPr>
          <p:cNvCxnSpPr/>
          <p:nvPr/>
        </p:nvCxnSpPr>
        <p:spPr>
          <a:xfrm rot="5400000">
            <a:off x="6624299" y="1604488"/>
            <a:ext cx="273538" cy="152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9C007B4-B82A-084F-BEDC-EB23CA86A25E}"/>
              </a:ext>
            </a:extLst>
          </p:cNvPr>
          <p:cNvGrpSpPr>
            <a:grpSpLocks/>
          </p:cNvGrpSpPr>
          <p:nvPr/>
        </p:nvGrpSpPr>
        <p:grpSpPr bwMode="auto">
          <a:xfrm>
            <a:off x="1239128" y="2167518"/>
            <a:ext cx="6410467" cy="474622"/>
            <a:chOff x="1089496" y="3195637"/>
            <a:chExt cx="6696759" cy="659962"/>
          </a:xfrm>
        </p:grpSpPr>
        <p:sp>
          <p:nvSpPr>
            <p:cNvPr id="96276" name="TextBox 25">
              <a:extLst>
                <a:ext uri="{FF2B5EF4-FFF2-40B4-BE49-F238E27FC236}">
                  <a16:creationId xmlns:a16="http://schemas.microsoft.com/office/drawing/2014/main" id="{1B427911-B34B-5D4C-9641-0D3E6A1CC8EF}"/>
                </a:ext>
              </a:extLst>
            </p:cNvPr>
            <p:cNvSpPr txBox="1">
              <a:spLocks noChangeArrowheads="1"/>
            </p:cNvSpPr>
            <p:nvPr/>
          </p:nvSpPr>
          <p:spPr bwMode="auto">
            <a:xfrm>
              <a:off x="1089496" y="3195637"/>
              <a:ext cx="1410343" cy="578999"/>
            </a:xfrm>
            <a:prstGeom prst="rect">
              <a:avLst/>
            </a:prstGeom>
            <a:solidFill>
              <a:schemeClr val="tx1"/>
            </a:solidFill>
            <a:ln w="9525">
              <a:solidFill>
                <a:schemeClr val="accent1"/>
              </a:solidFill>
              <a:miter lim="800000"/>
              <a:headEnd/>
              <a:tailEnd/>
            </a:ln>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solidFill>
                    <a:srgbClr val="00FFFF"/>
                  </a:solidFill>
                </a:rPr>
                <a:t>A1C &lt;8%</a:t>
              </a:r>
            </a:p>
          </p:txBody>
        </p:sp>
        <p:sp>
          <p:nvSpPr>
            <p:cNvPr id="96277" name="TextBox 29">
              <a:extLst>
                <a:ext uri="{FF2B5EF4-FFF2-40B4-BE49-F238E27FC236}">
                  <a16:creationId xmlns:a16="http://schemas.microsoft.com/office/drawing/2014/main" id="{3530207A-A9A2-3F49-9A8E-F8B6D3970C43}"/>
                </a:ext>
              </a:extLst>
            </p:cNvPr>
            <p:cNvSpPr txBox="1">
              <a:spLocks noChangeArrowheads="1"/>
            </p:cNvSpPr>
            <p:nvPr/>
          </p:nvSpPr>
          <p:spPr bwMode="auto">
            <a:xfrm>
              <a:off x="3342362" y="3271836"/>
              <a:ext cx="1890951" cy="578999"/>
            </a:xfrm>
            <a:prstGeom prst="rect">
              <a:avLst/>
            </a:prstGeom>
            <a:solidFill>
              <a:schemeClr val="tx1"/>
            </a:solidFill>
            <a:ln w="9525">
              <a:solidFill>
                <a:schemeClr val="accent1"/>
              </a:solidFill>
              <a:miter lim="800000"/>
              <a:headEnd/>
              <a:tailEnd/>
            </a:ln>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solidFill>
                    <a:srgbClr val="00FFFF"/>
                  </a:solidFill>
                </a:rPr>
                <a:t>A1C 8%-10%</a:t>
              </a:r>
            </a:p>
          </p:txBody>
        </p:sp>
        <p:sp>
          <p:nvSpPr>
            <p:cNvPr id="96278" name="TextBox 35">
              <a:extLst>
                <a:ext uri="{FF2B5EF4-FFF2-40B4-BE49-F238E27FC236}">
                  <a16:creationId xmlns:a16="http://schemas.microsoft.com/office/drawing/2014/main" id="{A22D7BB6-E8A4-1C44-B9AA-A3E8E779BFF8}"/>
                </a:ext>
              </a:extLst>
            </p:cNvPr>
            <p:cNvSpPr txBox="1">
              <a:spLocks noChangeArrowheads="1"/>
            </p:cNvSpPr>
            <p:nvPr/>
          </p:nvSpPr>
          <p:spPr bwMode="auto">
            <a:xfrm>
              <a:off x="6221849" y="3276600"/>
              <a:ext cx="1564406" cy="578999"/>
            </a:xfrm>
            <a:prstGeom prst="rect">
              <a:avLst/>
            </a:prstGeom>
            <a:solidFill>
              <a:schemeClr val="tx1"/>
            </a:solidFill>
            <a:ln w="9525">
              <a:solidFill>
                <a:schemeClr val="accent1"/>
              </a:solidFill>
              <a:miter lim="800000"/>
              <a:headEnd/>
              <a:tailEnd/>
            </a:ln>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solidFill>
                    <a:srgbClr val="00FFFF"/>
                  </a:solidFill>
                </a:rPr>
                <a:t>A1C &gt;10%</a:t>
              </a:r>
            </a:p>
          </p:txBody>
        </p:sp>
      </p:grpSp>
      <p:sp>
        <p:nvSpPr>
          <p:cNvPr id="96268" name="TextBox 37">
            <a:extLst>
              <a:ext uri="{FF2B5EF4-FFF2-40B4-BE49-F238E27FC236}">
                <a16:creationId xmlns:a16="http://schemas.microsoft.com/office/drawing/2014/main" id="{7CEB6CA0-8078-794C-B018-88A86989B162}"/>
              </a:ext>
            </a:extLst>
          </p:cNvPr>
          <p:cNvSpPr txBox="1">
            <a:spLocks noChangeArrowheads="1"/>
          </p:cNvSpPr>
          <p:nvPr/>
        </p:nvSpPr>
        <p:spPr bwMode="auto">
          <a:xfrm>
            <a:off x="5739098" y="2717637"/>
            <a:ext cx="2990687" cy="185993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dirty="0"/>
              <a:t>D/C on basal bolus at same hospital dose.</a:t>
            </a:r>
          </a:p>
          <a:p>
            <a:pPr algn="ctr" eaLnBrk="1" hangingPunct="1">
              <a:spcBef>
                <a:spcPct val="0"/>
              </a:spcBef>
              <a:buClrTx/>
              <a:buFontTx/>
              <a:buNone/>
            </a:pPr>
            <a:endParaRPr lang="en-US" altLang="en-US" sz="957" dirty="0"/>
          </a:p>
          <a:p>
            <a:pPr algn="ctr" eaLnBrk="1" hangingPunct="1">
              <a:spcBef>
                <a:spcPct val="0"/>
              </a:spcBef>
              <a:buClrTx/>
              <a:buFontTx/>
              <a:buNone/>
            </a:pPr>
            <a:r>
              <a:rPr lang="en-US" altLang="en-US" sz="2106" dirty="0"/>
              <a:t>Re-start oral agents and D/C on insulin at 80% of hospital dose </a:t>
            </a:r>
          </a:p>
        </p:txBody>
      </p:sp>
      <p:sp>
        <p:nvSpPr>
          <p:cNvPr id="96269" name="Rectangle 29">
            <a:extLst>
              <a:ext uri="{FF2B5EF4-FFF2-40B4-BE49-F238E27FC236}">
                <a16:creationId xmlns:a16="http://schemas.microsoft.com/office/drawing/2014/main" id="{580638D1-6B33-4647-954A-E9CC968BFE2D}"/>
              </a:ext>
            </a:extLst>
          </p:cNvPr>
          <p:cNvSpPr>
            <a:spLocks noChangeArrowheads="1"/>
          </p:cNvSpPr>
          <p:nvPr/>
        </p:nvSpPr>
        <p:spPr bwMode="auto">
          <a:xfrm>
            <a:off x="1362482" y="91669"/>
            <a:ext cx="6255302" cy="68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3829" u="sng">
                <a:solidFill>
                  <a:srgbClr val="00FFFF"/>
                </a:solidFill>
                <a:latin typeface="Calibri" panose="020F0502020204030204" pitchFamily="34" charset="0"/>
              </a:rPr>
              <a:t>Revised</a:t>
            </a:r>
            <a:r>
              <a:rPr lang="en-US" altLang="en-US" sz="3063">
                <a:solidFill>
                  <a:srgbClr val="FFFF00"/>
                </a:solidFill>
                <a:latin typeface="Calibri" panose="020F0502020204030204" pitchFamily="34" charset="0"/>
              </a:rPr>
              <a:t> Discharge Insulin Algorithm </a:t>
            </a:r>
          </a:p>
        </p:txBody>
      </p:sp>
      <p:sp>
        <p:nvSpPr>
          <p:cNvPr id="96270" name="TextBox 19">
            <a:extLst>
              <a:ext uri="{FF2B5EF4-FFF2-40B4-BE49-F238E27FC236}">
                <a16:creationId xmlns:a16="http://schemas.microsoft.com/office/drawing/2014/main" id="{187C0653-6D02-C64F-8D81-8B13F99BC6DE}"/>
              </a:ext>
            </a:extLst>
          </p:cNvPr>
          <p:cNvSpPr txBox="1">
            <a:spLocks noChangeArrowheads="1"/>
          </p:cNvSpPr>
          <p:nvPr/>
        </p:nvSpPr>
        <p:spPr bwMode="auto">
          <a:xfrm>
            <a:off x="2867889" y="748161"/>
            <a:ext cx="2874826" cy="44595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298"/>
              <a:t>Discharge Treatment</a:t>
            </a:r>
          </a:p>
        </p:txBody>
      </p:sp>
      <p:sp>
        <p:nvSpPr>
          <p:cNvPr id="96271" name="Rectangle 6">
            <a:extLst>
              <a:ext uri="{FF2B5EF4-FFF2-40B4-BE49-F238E27FC236}">
                <a16:creationId xmlns:a16="http://schemas.microsoft.com/office/drawing/2014/main" id="{9FB2F8AC-6A6C-EE4C-BD9D-EBA8C58FEEDF}"/>
              </a:ext>
            </a:extLst>
          </p:cNvPr>
          <p:cNvSpPr>
            <a:spLocks noChangeArrowheads="1"/>
          </p:cNvSpPr>
          <p:nvPr/>
        </p:nvSpPr>
        <p:spPr bwMode="auto">
          <a:xfrm>
            <a:off x="705990" y="638746"/>
            <a:ext cx="7732021" cy="33432"/>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340">
              <a:solidFill>
                <a:schemeClr val="tx1"/>
              </a:solidFill>
            </a:endParaRPr>
          </a:p>
        </p:txBody>
      </p:sp>
      <p:sp>
        <p:nvSpPr>
          <p:cNvPr id="96272" name="Text Box 2">
            <a:extLst>
              <a:ext uri="{FF2B5EF4-FFF2-40B4-BE49-F238E27FC236}">
                <a16:creationId xmlns:a16="http://schemas.microsoft.com/office/drawing/2014/main" id="{8750AC3A-2A09-9148-A05A-8D1F62475048}"/>
              </a:ext>
            </a:extLst>
          </p:cNvPr>
          <p:cNvSpPr txBox="1">
            <a:spLocks noChangeArrowheads="1"/>
          </p:cNvSpPr>
          <p:nvPr/>
        </p:nvSpPr>
        <p:spPr bwMode="auto">
          <a:xfrm>
            <a:off x="341272" y="4757019"/>
            <a:ext cx="4546950"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340" dirty="0"/>
              <a:t>Umpierrez et al, </a:t>
            </a:r>
            <a:r>
              <a:rPr lang="hu-HU" altLang="en-US" sz="1340" dirty="0"/>
              <a:t>Diabetes Care. 2014 Nov;37(11):2934-9.</a:t>
            </a:r>
            <a:endParaRPr lang="en-US" altLang="en-US" sz="1340" dirty="0"/>
          </a:p>
        </p:txBody>
      </p:sp>
      <p:sp>
        <p:nvSpPr>
          <p:cNvPr id="96273" name="TextBox 25">
            <a:extLst>
              <a:ext uri="{FF2B5EF4-FFF2-40B4-BE49-F238E27FC236}">
                <a16:creationId xmlns:a16="http://schemas.microsoft.com/office/drawing/2014/main" id="{5300DE8B-9E1F-5947-A817-6D0EA92F9AA5}"/>
              </a:ext>
            </a:extLst>
          </p:cNvPr>
          <p:cNvSpPr txBox="1">
            <a:spLocks noChangeArrowheads="1"/>
          </p:cNvSpPr>
          <p:nvPr/>
        </p:nvSpPr>
        <p:spPr bwMode="auto">
          <a:xfrm>
            <a:off x="1195854" y="1742017"/>
            <a:ext cx="1435008" cy="41639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t>A1C &lt; 7%</a:t>
            </a:r>
          </a:p>
        </p:txBody>
      </p:sp>
      <p:sp>
        <p:nvSpPr>
          <p:cNvPr id="96274" name="TextBox 29">
            <a:extLst>
              <a:ext uri="{FF2B5EF4-FFF2-40B4-BE49-F238E27FC236}">
                <a16:creationId xmlns:a16="http://schemas.microsoft.com/office/drawing/2014/main" id="{D169C814-5D72-5D41-9F18-E8208514FC90}"/>
              </a:ext>
            </a:extLst>
          </p:cNvPr>
          <p:cNvSpPr txBox="1">
            <a:spLocks noChangeArrowheads="1"/>
          </p:cNvSpPr>
          <p:nvPr/>
        </p:nvSpPr>
        <p:spPr bwMode="auto">
          <a:xfrm>
            <a:off x="3468665" y="1742017"/>
            <a:ext cx="1662635" cy="41639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a:t>A1C 7%-9%</a:t>
            </a:r>
          </a:p>
        </p:txBody>
      </p:sp>
      <p:sp>
        <p:nvSpPr>
          <p:cNvPr id="96275" name="TextBox 35">
            <a:extLst>
              <a:ext uri="{FF2B5EF4-FFF2-40B4-BE49-F238E27FC236}">
                <a16:creationId xmlns:a16="http://schemas.microsoft.com/office/drawing/2014/main" id="{18D883F4-0520-0541-8C0B-0BF25E9748D7}"/>
              </a:ext>
            </a:extLst>
          </p:cNvPr>
          <p:cNvSpPr txBox="1">
            <a:spLocks noChangeArrowheads="1"/>
          </p:cNvSpPr>
          <p:nvPr/>
        </p:nvSpPr>
        <p:spPr bwMode="auto">
          <a:xfrm>
            <a:off x="6225093" y="1742017"/>
            <a:ext cx="1350050" cy="41639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2106" dirty="0"/>
              <a:t>A1C &gt;9%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a:extLst>
              <a:ext uri="{FF2B5EF4-FFF2-40B4-BE49-F238E27FC236}">
                <a16:creationId xmlns:a16="http://schemas.microsoft.com/office/drawing/2014/main" id="{D4307E77-F515-7C47-98C6-48568776BF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 y="63500"/>
            <a:ext cx="9067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a:extLst>
              <a:ext uri="{FF2B5EF4-FFF2-40B4-BE49-F238E27FC236}">
                <a16:creationId xmlns:a16="http://schemas.microsoft.com/office/drawing/2014/main" id="{753E5EBF-1813-6349-838F-C5D70D5638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474" y="310499"/>
            <a:ext cx="8121053" cy="492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99881CA-44B7-814A-A2F3-D645DD1311EC}"/>
              </a:ext>
            </a:extLst>
          </p:cNvPr>
          <p:cNvSpPr txBox="1">
            <a:spLocks/>
          </p:cNvSpPr>
          <p:nvPr/>
        </p:nvSpPr>
        <p:spPr>
          <a:xfrm>
            <a:off x="511474" y="109904"/>
            <a:ext cx="8121053" cy="759829"/>
          </a:xfrm>
          <a:prstGeom prst="rect">
            <a:avLst/>
          </a:prstGeom>
          <a:solidFill>
            <a:schemeClr val="bg1"/>
          </a:solidFill>
        </p:spPr>
        <p:txBody>
          <a:bodyPr/>
          <a:lstStyle>
            <a:lvl1pPr defTabSz="114300">
              <a:defRPr sz="1400">
                <a:solidFill>
                  <a:schemeClr val="tx1"/>
                </a:solidFill>
                <a:latin typeface="Tahoma" panose="020B0604030504040204" pitchFamily="34" charset="0"/>
                <a:ea typeface="ＭＳ Ｐゴシック" panose="020B0600070205080204" pitchFamily="34" charset="-128"/>
              </a:defRPr>
            </a:lvl1pPr>
            <a:lvl2pPr marL="742950" indent="-285750" defTabSz="114300">
              <a:defRPr sz="1400">
                <a:solidFill>
                  <a:schemeClr val="tx1"/>
                </a:solidFill>
                <a:latin typeface="Tahoma" panose="020B0604030504040204" pitchFamily="34" charset="0"/>
                <a:ea typeface="ＭＳ Ｐゴシック" panose="020B0600070205080204" pitchFamily="34" charset="-128"/>
              </a:defRPr>
            </a:lvl2pPr>
            <a:lvl3pPr marL="1143000" indent="-228600" defTabSz="114300">
              <a:defRPr sz="1400">
                <a:solidFill>
                  <a:schemeClr val="tx1"/>
                </a:solidFill>
                <a:latin typeface="Tahoma" panose="020B0604030504040204" pitchFamily="34" charset="0"/>
                <a:ea typeface="ＭＳ Ｐゴシック" panose="020B0600070205080204" pitchFamily="34" charset="-128"/>
              </a:defRPr>
            </a:lvl3pPr>
            <a:lvl4pPr marL="1600200" indent="-228600" defTabSz="114300">
              <a:defRPr sz="1400">
                <a:solidFill>
                  <a:schemeClr val="tx1"/>
                </a:solidFill>
                <a:latin typeface="Tahoma" panose="020B0604030504040204" pitchFamily="34" charset="0"/>
                <a:ea typeface="ＭＳ Ｐゴシック" panose="020B0600070205080204" pitchFamily="34" charset="-128"/>
              </a:defRPr>
            </a:lvl4pPr>
            <a:lvl5pPr marL="2057400" indent="-228600" defTabSz="114300">
              <a:defRPr sz="1400">
                <a:solidFill>
                  <a:schemeClr val="tx1"/>
                </a:solidFill>
                <a:latin typeface="Tahoma" panose="020B0604030504040204" pitchFamily="34" charset="0"/>
                <a:ea typeface="ＭＳ Ｐゴシック" panose="020B0600070205080204" pitchFamily="34" charset="-128"/>
              </a:defRPr>
            </a:lvl5pPr>
            <a:lvl6pPr marL="2514600" indent="-228600" defTabSz="1143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6pPr>
            <a:lvl7pPr marL="2971800" indent="-228600" defTabSz="1143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7pPr>
            <a:lvl8pPr marL="3429000" indent="-228600" defTabSz="1143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8pPr>
            <a:lvl9pPr marL="3886200" indent="-228600" defTabSz="1143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9pPr>
          </a:lstStyle>
          <a:p>
            <a:pPr algn="ctr" eaLnBrk="1" hangingPunct="1">
              <a:defRPr/>
            </a:pPr>
            <a:r>
              <a:rPr lang="en-US" altLang="en-US" sz="2680" dirty="0">
                <a:solidFill>
                  <a:srgbClr val="002060"/>
                </a:solidFill>
                <a:effectLst>
                  <a:outerShdw blurRad="38100" dist="38100" dir="2700000" algn="tl">
                    <a:srgbClr val="000000"/>
                  </a:outerShdw>
                </a:effectLst>
              </a:rPr>
              <a:t>Liraglutide Vs. Glargine at Discharge</a:t>
            </a:r>
          </a:p>
        </p:txBody>
      </p:sp>
      <p:sp>
        <p:nvSpPr>
          <p:cNvPr id="6" name="TextBox 4">
            <a:extLst>
              <a:ext uri="{FF2B5EF4-FFF2-40B4-BE49-F238E27FC236}">
                <a16:creationId xmlns:a16="http://schemas.microsoft.com/office/drawing/2014/main" id="{07D4548A-FE1D-2A4F-94C0-BEA5431816E4}"/>
              </a:ext>
            </a:extLst>
          </p:cNvPr>
          <p:cNvSpPr txBox="1">
            <a:spLocks noChangeArrowheads="1"/>
          </p:cNvSpPr>
          <p:nvPr/>
        </p:nvSpPr>
        <p:spPr bwMode="auto">
          <a:xfrm>
            <a:off x="4523371" y="4841378"/>
            <a:ext cx="3538148" cy="2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spcBef>
                <a:spcPct val="0"/>
              </a:spcBef>
              <a:buClrTx/>
              <a:buFontTx/>
              <a:buNone/>
            </a:pPr>
            <a:r>
              <a:rPr lang="en-US" altLang="en-US" sz="1148" dirty="0">
                <a:solidFill>
                  <a:schemeClr val="tx1"/>
                </a:solidFill>
              </a:rPr>
              <a:t>Pasquel et al, Diabetes Obesity &amp; Metabolism, 2021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717CB9B4-D5D6-6C41-B0FE-7BF2B2C220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4313" y="0"/>
            <a:ext cx="8715375"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8A3F0012-486D-954C-AB71-EDAEB5A5500B}"/>
              </a:ext>
            </a:extLst>
          </p:cNvPr>
          <p:cNvSpPr txBox="1">
            <a:spLocks noChangeArrowheads="1"/>
          </p:cNvSpPr>
          <p:nvPr/>
        </p:nvSpPr>
        <p:spPr bwMode="auto">
          <a:xfrm>
            <a:off x="304800" y="4852475"/>
            <a:ext cx="3753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spcBef>
                <a:spcPct val="0"/>
              </a:spcBef>
              <a:buClrTx/>
              <a:buFontTx/>
              <a:buNone/>
            </a:pPr>
            <a:r>
              <a:rPr lang="en-US" altLang="en-US" sz="1200" dirty="0">
                <a:solidFill>
                  <a:schemeClr val="tx1"/>
                </a:solidFill>
              </a:rPr>
              <a:t>Pasquel et al, Diabetes Obesity &amp; Metabolism, 2021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F4A5-E28B-8245-B021-50FFFD615C6E}"/>
              </a:ext>
            </a:extLst>
          </p:cNvPr>
          <p:cNvSpPr>
            <a:spLocks noGrp="1"/>
          </p:cNvSpPr>
          <p:nvPr>
            <p:ph type="title"/>
          </p:nvPr>
        </p:nvSpPr>
        <p:spPr>
          <a:xfrm>
            <a:off x="275863" y="303559"/>
            <a:ext cx="8641210" cy="820615"/>
          </a:xfrm>
        </p:spPr>
        <p:txBody>
          <a:bodyPr/>
          <a:lstStyle/>
          <a:p>
            <a:pPr>
              <a:defRPr/>
            </a:pPr>
            <a:r>
              <a:rPr lang="en-US" altLang="en-US" sz="3063" dirty="0">
                <a:ea typeface="ＭＳ Ｐゴシック" panose="020B0600070205080204" pitchFamily="34" charset="-128"/>
              </a:rPr>
              <a:t>Hospital Management of Diabetes: Technology</a:t>
            </a:r>
            <a:br>
              <a:rPr lang="en-US" altLang="en-US" sz="3063" dirty="0">
                <a:ea typeface="ＭＳ Ｐゴシック" panose="020B0600070205080204" pitchFamily="34" charset="-128"/>
              </a:rPr>
            </a:br>
            <a:r>
              <a:rPr lang="en-US" altLang="en-US" sz="3063" dirty="0">
                <a:ea typeface="ＭＳ Ｐゴシック" panose="020B0600070205080204" pitchFamily="34" charset="-128"/>
              </a:rPr>
              <a:t> </a:t>
            </a:r>
          </a:p>
        </p:txBody>
      </p:sp>
      <p:sp>
        <p:nvSpPr>
          <p:cNvPr id="4" name="Oval 3">
            <a:extLst>
              <a:ext uri="{FF2B5EF4-FFF2-40B4-BE49-F238E27FC236}">
                <a16:creationId xmlns:a16="http://schemas.microsoft.com/office/drawing/2014/main" id="{F4D8D5EA-91E0-A343-8EED-240CB36DB446}"/>
              </a:ext>
            </a:extLst>
          </p:cNvPr>
          <p:cNvSpPr>
            <a:spLocks noChangeArrowheads="1"/>
          </p:cNvSpPr>
          <p:nvPr/>
        </p:nvSpPr>
        <p:spPr bwMode="auto">
          <a:xfrm>
            <a:off x="3392899" y="1343125"/>
            <a:ext cx="2407138" cy="1094154"/>
          </a:xfrm>
          <a:prstGeom prst="ellipse">
            <a:avLst/>
          </a:prstGeom>
          <a:solidFill>
            <a:srgbClr val="FFFF00"/>
          </a:solidFill>
          <a:ln w="9525">
            <a:solidFill>
              <a:srgbClr val="00CC98"/>
            </a:solidFill>
            <a:round/>
            <a:headEnd/>
            <a:tailEnd/>
          </a:ln>
          <a:effectLst>
            <a:outerShdw blurRad="40000" dist="23000" dir="5400000" rotWithShape="0">
              <a:srgbClr val="808080">
                <a:alpha val="34998"/>
              </a:srgbClr>
            </a:outerShdw>
          </a:effectLst>
        </p:spPr>
        <p:txBody>
          <a:bodyPr anchor="ctr"/>
          <a:lstStyle/>
          <a:p>
            <a:pPr algn="ctr">
              <a:defRPr/>
            </a:pPr>
            <a:r>
              <a:rPr lang="en-US" sz="1915" b="1" dirty="0">
                <a:solidFill>
                  <a:srgbClr val="000000"/>
                </a:solidFill>
                <a:latin typeface="+mn-lt"/>
                <a:ea typeface="+mn-ea"/>
              </a:rPr>
              <a:t>Hospital Technology</a:t>
            </a:r>
          </a:p>
        </p:txBody>
      </p:sp>
      <p:sp>
        <p:nvSpPr>
          <p:cNvPr id="5" name="Oval 4">
            <a:extLst>
              <a:ext uri="{FF2B5EF4-FFF2-40B4-BE49-F238E27FC236}">
                <a16:creationId xmlns:a16="http://schemas.microsoft.com/office/drawing/2014/main" id="{B2121CED-EED5-AC40-9740-D4322C5069C4}"/>
              </a:ext>
            </a:extLst>
          </p:cNvPr>
          <p:cNvSpPr>
            <a:spLocks noChangeArrowheads="1"/>
          </p:cNvSpPr>
          <p:nvPr/>
        </p:nvSpPr>
        <p:spPr bwMode="auto">
          <a:xfrm>
            <a:off x="268328" y="1340827"/>
            <a:ext cx="2334195" cy="1094154"/>
          </a:xfrm>
          <a:prstGeom prst="ellipse">
            <a:avLst/>
          </a:prstGeom>
          <a:solidFill>
            <a:srgbClr val="E6E6E6"/>
          </a:solidFill>
          <a:ln w="9525">
            <a:solidFill>
              <a:srgbClr val="00CC98"/>
            </a:solidFill>
            <a:round/>
            <a:headEnd/>
            <a:tailEnd/>
          </a:ln>
          <a:effectLst>
            <a:outerShdw blurRad="40000" dist="23000" dir="5400000" rotWithShape="0">
              <a:srgbClr val="808080">
                <a:alpha val="34998"/>
              </a:srgbClr>
            </a:outerShdw>
          </a:effectLst>
        </p:spPr>
        <p:txBody>
          <a:bodyPr anchor="ctr"/>
          <a:lstStyle/>
          <a:p>
            <a:pPr algn="ctr">
              <a:defRPr/>
            </a:pPr>
            <a:r>
              <a:rPr lang="en-US" sz="1915" b="1" dirty="0">
                <a:solidFill>
                  <a:srgbClr val="000000"/>
                </a:solidFill>
                <a:latin typeface="+mn-lt"/>
                <a:ea typeface="+mn-ea"/>
              </a:rPr>
              <a:t>Continuous glucose monitoring</a:t>
            </a:r>
          </a:p>
        </p:txBody>
      </p:sp>
      <p:sp>
        <p:nvSpPr>
          <p:cNvPr id="10" name="Oval 9">
            <a:extLst>
              <a:ext uri="{FF2B5EF4-FFF2-40B4-BE49-F238E27FC236}">
                <a16:creationId xmlns:a16="http://schemas.microsoft.com/office/drawing/2014/main" id="{FFD36245-BB63-6748-AB3F-6845633EEB6A}"/>
              </a:ext>
            </a:extLst>
          </p:cNvPr>
          <p:cNvSpPr>
            <a:spLocks noChangeArrowheads="1"/>
          </p:cNvSpPr>
          <p:nvPr/>
        </p:nvSpPr>
        <p:spPr bwMode="auto">
          <a:xfrm>
            <a:off x="6541479" y="1397712"/>
            <a:ext cx="2053058" cy="1094154"/>
          </a:xfrm>
          <a:prstGeom prst="ellipse">
            <a:avLst/>
          </a:prstGeom>
          <a:solidFill>
            <a:srgbClr val="E6E6E6"/>
          </a:solidFill>
          <a:ln w="9525">
            <a:solidFill>
              <a:srgbClr val="00CC98"/>
            </a:solidFill>
            <a:round/>
            <a:headEnd/>
            <a:tailEnd/>
          </a:ln>
          <a:effectLst>
            <a:outerShdw blurRad="40000" dist="23000" dir="5400000" rotWithShape="0">
              <a:srgbClr val="808080">
                <a:alpha val="34998"/>
              </a:srgbClr>
            </a:outerShdw>
          </a:effectLst>
        </p:spPr>
        <p:txBody>
          <a:bodyPr anchor="ctr"/>
          <a:lstStyle/>
          <a:p>
            <a:pPr algn="ctr">
              <a:defRPr/>
            </a:pPr>
            <a:r>
              <a:rPr lang="en-US" sz="1915" b="1" dirty="0">
                <a:solidFill>
                  <a:srgbClr val="000000"/>
                </a:solidFill>
                <a:latin typeface="+mn-lt"/>
                <a:ea typeface="+mn-ea"/>
              </a:rPr>
              <a:t>Close Loop</a:t>
            </a:r>
          </a:p>
        </p:txBody>
      </p:sp>
      <p:cxnSp>
        <p:nvCxnSpPr>
          <p:cNvPr id="13" name="Straight Arrow Connector 12">
            <a:extLst>
              <a:ext uri="{FF2B5EF4-FFF2-40B4-BE49-F238E27FC236}">
                <a16:creationId xmlns:a16="http://schemas.microsoft.com/office/drawing/2014/main" id="{C20BDB75-F8D3-FF46-AD0D-68C711A360B5}"/>
              </a:ext>
            </a:extLst>
          </p:cNvPr>
          <p:cNvCxnSpPr>
            <a:cxnSpLocks noChangeShapeType="1"/>
            <a:endCxn id="10" idx="2"/>
          </p:cNvCxnSpPr>
          <p:nvPr/>
        </p:nvCxnSpPr>
        <p:spPr bwMode="auto">
          <a:xfrm>
            <a:off x="5897221" y="1944789"/>
            <a:ext cx="644259" cy="0"/>
          </a:xfrm>
          <a:prstGeom prst="straightConnector1">
            <a:avLst/>
          </a:prstGeom>
          <a:noFill/>
          <a:ln w="38100">
            <a:solidFill>
              <a:srgbClr val="00FFFF"/>
            </a:solidFill>
            <a:round/>
            <a:headEnd/>
            <a:tailEnd type="arrow" w="med" len="med"/>
          </a:ln>
          <a:effectLst>
            <a:outerShdw blurRad="40000" dist="20000" dir="5400000" rotWithShape="0">
              <a:srgbClr val="808080">
                <a:alpha val="37999"/>
              </a:srgbClr>
            </a:outerShdw>
          </a:effectLst>
        </p:spPr>
      </p:cxnSp>
      <p:cxnSp>
        <p:nvCxnSpPr>
          <p:cNvPr id="20" name="Straight Arrow Connector 19">
            <a:extLst>
              <a:ext uri="{FF2B5EF4-FFF2-40B4-BE49-F238E27FC236}">
                <a16:creationId xmlns:a16="http://schemas.microsoft.com/office/drawing/2014/main" id="{5605FB8E-F480-5C4C-8326-3B0DCCCC6A73}"/>
              </a:ext>
            </a:extLst>
          </p:cNvPr>
          <p:cNvCxnSpPr>
            <a:cxnSpLocks noChangeShapeType="1"/>
          </p:cNvCxnSpPr>
          <p:nvPr/>
        </p:nvCxnSpPr>
        <p:spPr bwMode="auto">
          <a:xfrm flipH="1">
            <a:off x="2754923" y="1944789"/>
            <a:ext cx="551215" cy="0"/>
          </a:xfrm>
          <a:prstGeom prst="straightConnector1">
            <a:avLst/>
          </a:prstGeom>
          <a:noFill/>
          <a:ln w="38100">
            <a:solidFill>
              <a:srgbClr val="00FFFF"/>
            </a:solidFill>
            <a:round/>
            <a:headEnd/>
            <a:tailEnd type="arrow" w="med" len="med"/>
          </a:ln>
          <a:effectLst>
            <a:outerShdw blurRad="40000" dist="20000" dir="5400000" rotWithShape="0">
              <a:srgbClr val="808080">
                <a:alpha val="37999"/>
              </a:srgbClr>
            </a:outerShdw>
          </a:effectLst>
        </p:spPr>
      </p:cxnSp>
      <p:pic>
        <p:nvPicPr>
          <p:cNvPr id="14" name="Imagen 4">
            <a:extLst>
              <a:ext uri="{FF2B5EF4-FFF2-40B4-BE49-F238E27FC236}">
                <a16:creationId xmlns:a16="http://schemas.microsoft.com/office/drawing/2014/main" id="{44972F82-69CC-A628-E4F3-0BFFF72E137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40923" y="3198711"/>
            <a:ext cx="1932832" cy="147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703BCFF4-9217-BD13-8AA4-F648F561C2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7209" y="3198711"/>
            <a:ext cx="2129258" cy="147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3AD4FAF-BE5B-E4B4-C2FC-4DAD526FE0B2}"/>
              </a:ext>
            </a:extLst>
          </p:cNvPr>
          <p:cNvSpPr txBox="1"/>
          <p:nvPr/>
        </p:nvSpPr>
        <p:spPr>
          <a:xfrm>
            <a:off x="3030530" y="2749327"/>
            <a:ext cx="3494675" cy="376385"/>
          </a:xfrm>
          <a:prstGeom prst="rect">
            <a:avLst/>
          </a:prstGeom>
          <a:noFill/>
        </p:spPr>
        <p:txBody>
          <a:bodyPr wrap="none" rtlCol="0">
            <a:spAutoFit/>
          </a:bodyPr>
          <a:lstStyle/>
          <a:p>
            <a:r>
              <a:rPr lang="en-US" sz="1846" dirty="0">
                <a:solidFill>
                  <a:schemeClr val="bg1"/>
                </a:solidFill>
              </a:rPr>
              <a:t>Factory Calibrated CGM Devices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A496C-FF17-176C-8496-13BE019CB269}"/>
              </a:ext>
            </a:extLst>
          </p:cNvPr>
          <p:cNvPicPr>
            <a:picLocks noChangeAspect="1"/>
          </p:cNvPicPr>
          <p:nvPr/>
        </p:nvPicPr>
        <p:blipFill>
          <a:blip r:embed="rId2"/>
          <a:stretch>
            <a:fillRect/>
          </a:stretch>
        </p:blipFill>
        <p:spPr>
          <a:xfrm>
            <a:off x="685800" y="638129"/>
            <a:ext cx="7772400" cy="3867242"/>
          </a:xfrm>
          <a:prstGeom prst="rect">
            <a:avLst/>
          </a:prstGeom>
        </p:spPr>
      </p:pic>
    </p:spTree>
    <p:extLst>
      <p:ext uri="{BB962C8B-B14F-4D97-AF65-F5344CB8AC3E}">
        <p14:creationId xmlns:p14="http://schemas.microsoft.com/office/powerpoint/2010/main" val="1826617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605B3E-73B5-A24F-A700-CAFEA762DC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209" y="109904"/>
            <a:ext cx="8269583" cy="4923692"/>
          </a:xfrm>
          <a:prstGeom prst="rect">
            <a:avLst/>
          </a:prstGeom>
          <a:solidFill>
            <a:schemeClr val="bg1">
              <a:lumMod val="75000"/>
            </a:schemeClr>
          </a:solidFill>
        </p:spPr>
      </p:pic>
    </p:spTree>
    <p:extLst>
      <p:ext uri="{BB962C8B-B14F-4D97-AF65-F5344CB8AC3E}">
        <p14:creationId xmlns:p14="http://schemas.microsoft.com/office/powerpoint/2010/main" val="1087410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4EA729-1E09-3833-19E0-9A5219F29B44}"/>
              </a:ext>
            </a:extLst>
          </p:cNvPr>
          <p:cNvPicPr>
            <a:picLocks noChangeAspect="1"/>
          </p:cNvPicPr>
          <p:nvPr/>
        </p:nvPicPr>
        <p:blipFill>
          <a:blip r:embed="rId3"/>
          <a:stretch>
            <a:fillRect/>
          </a:stretch>
        </p:blipFill>
        <p:spPr>
          <a:xfrm>
            <a:off x="685800" y="430264"/>
            <a:ext cx="7772400" cy="428297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CF445-0DE3-7048-8C23-FFE87F302D46}"/>
              </a:ext>
            </a:extLst>
          </p:cNvPr>
          <p:cNvPicPr>
            <a:picLocks noChangeAspect="1"/>
          </p:cNvPicPr>
          <p:nvPr/>
        </p:nvPicPr>
        <p:blipFill>
          <a:blip r:embed="rId2"/>
          <a:stretch>
            <a:fillRect/>
          </a:stretch>
        </p:blipFill>
        <p:spPr>
          <a:xfrm>
            <a:off x="351693" y="109904"/>
            <a:ext cx="8030307" cy="4801434"/>
          </a:xfrm>
          <a:prstGeom prst="rect">
            <a:avLst/>
          </a:prstGeom>
          <a:solidFill>
            <a:schemeClr val="bg1"/>
          </a:solidFill>
        </p:spPr>
      </p:pic>
    </p:spTree>
    <p:extLst>
      <p:ext uri="{BB962C8B-B14F-4D97-AF65-F5344CB8AC3E}">
        <p14:creationId xmlns:p14="http://schemas.microsoft.com/office/powerpoint/2010/main" val="698477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F3FEC5-4F2F-6A05-712B-005A566DC29C}"/>
              </a:ext>
            </a:extLst>
          </p:cNvPr>
          <p:cNvPicPr>
            <a:picLocks noChangeAspect="1"/>
          </p:cNvPicPr>
          <p:nvPr/>
        </p:nvPicPr>
        <p:blipFill>
          <a:blip r:embed="rId2"/>
          <a:stretch>
            <a:fillRect/>
          </a:stretch>
        </p:blipFill>
        <p:spPr>
          <a:xfrm>
            <a:off x="685800" y="223212"/>
            <a:ext cx="7772400" cy="469707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86382A-59CF-8649-8467-02B29B53A49B}"/>
              </a:ext>
            </a:extLst>
          </p:cNvPr>
          <p:cNvGrpSpPr/>
          <p:nvPr/>
        </p:nvGrpSpPr>
        <p:grpSpPr>
          <a:xfrm>
            <a:off x="507527" y="109904"/>
            <a:ext cx="8128948" cy="4923692"/>
            <a:chOff x="659784" y="0"/>
            <a:chExt cx="10567633" cy="6400800"/>
          </a:xfrm>
        </p:grpSpPr>
        <p:pic>
          <p:nvPicPr>
            <p:cNvPr id="2" name="Picture 1">
              <a:extLst>
                <a:ext uri="{FF2B5EF4-FFF2-40B4-BE49-F238E27FC236}">
                  <a16:creationId xmlns:a16="http://schemas.microsoft.com/office/drawing/2014/main" id="{26464D5B-E773-E84B-96D1-A104442FE0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9784" y="0"/>
              <a:ext cx="10567633" cy="6400800"/>
            </a:xfrm>
            <a:prstGeom prst="rect">
              <a:avLst/>
            </a:prstGeom>
            <a:solidFill>
              <a:schemeClr val="bg1"/>
            </a:solidFill>
          </p:spPr>
        </p:pic>
        <p:sp>
          <p:nvSpPr>
            <p:cNvPr id="3" name="TextBox 2">
              <a:extLst>
                <a:ext uri="{FF2B5EF4-FFF2-40B4-BE49-F238E27FC236}">
                  <a16:creationId xmlns:a16="http://schemas.microsoft.com/office/drawing/2014/main" id="{1635A61C-40F8-2F40-BA40-9B3A756D96EA}"/>
                </a:ext>
              </a:extLst>
            </p:cNvPr>
            <p:cNvSpPr txBox="1"/>
            <p:nvPr/>
          </p:nvSpPr>
          <p:spPr>
            <a:xfrm>
              <a:off x="692440" y="6032685"/>
              <a:ext cx="4118212" cy="335509"/>
            </a:xfrm>
            <a:prstGeom prst="rect">
              <a:avLst/>
            </a:prstGeom>
            <a:solidFill>
              <a:schemeClr val="bg1"/>
            </a:solidFill>
          </p:spPr>
          <p:txBody>
            <a:bodyPr wrap="none" rtlCol="0">
              <a:spAutoFit/>
            </a:bodyPr>
            <a:lstStyle/>
            <a:p>
              <a:r>
                <a:rPr lang="en-US" sz="1077" dirty="0"/>
                <a:t>Davis et al.  Diabetes Care 2021; 44(7): 1641-6  </a:t>
              </a:r>
            </a:p>
          </p:txBody>
        </p:sp>
      </p:grpSp>
      <p:sp>
        <p:nvSpPr>
          <p:cNvPr id="7" name="TextBox 6">
            <a:extLst>
              <a:ext uri="{FF2B5EF4-FFF2-40B4-BE49-F238E27FC236}">
                <a16:creationId xmlns:a16="http://schemas.microsoft.com/office/drawing/2014/main" id="{43AE6231-99DA-D98D-DFA4-8F4C46EA4E37}"/>
              </a:ext>
            </a:extLst>
          </p:cNvPr>
          <p:cNvSpPr txBox="1"/>
          <p:nvPr/>
        </p:nvSpPr>
        <p:spPr>
          <a:xfrm>
            <a:off x="1641231" y="2500159"/>
            <a:ext cx="6350474" cy="1086836"/>
          </a:xfrm>
          <a:prstGeom prst="rect">
            <a:avLst/>
          </a:prstGeom>
          <a:solidFill>
            <a:schemeClr val="accent3">
              <a:lumMod val="95000"/>
            </a:schemeClr>
          </a:solidFill>
          <a:ln w="28575">
            <a:solidFill>
              <a:srgbClr val="0070C0"/>
            </a:solidFill>
          </a:ln>
        </p:spPr>
        <p:txBody>
          <a:bodyPr wrap="square">
            <a:spAutoFit/>
          </a:bodyPr>
          <a:lstStyle/>
          <a:p>
            <a:r>
              <a:rPr lang="en-US" sz="2154" b="1" dirty="0">
                <a:solidFill>
                  <a:srgbClr val="002060"/>
                </a:solidFill>
                <a:latin typeface="Calibri" panose="020F0502020204030204" pitchFamily="34" charset="0"/>
                <a:ea typeface="Times New Roman" panose="02020603050405020304" pitchFamily="18" charset="0"/>
              </a:rPr>
              <a:t>A similar accuracy was observed in lean and obese subjects, no racial differences, or placement of the CGM in the abdomen or upper arm. </a:t>
            </a:r>
            <a:endParaRPr lang="en-US" sz="2154" b="1" dirty="0">
              <a:solidFill>
                <a:srgbClr val="002060"/>
              </a:solidFill>
            </a:endParaRPr>
          </a:p>
        </p:txBody>
      </p:sp>
    </p:spTree>
    <p:extLst>
      <p:ext uri="{BB962C8B-B14F-4D97-AF65-F5344CB8AC3E}">
        <p14:creationId xmlns:p14="http://schemas.microsoft.com/office/powerpoint/2010/main" val="120220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E58B7-B4A8-930B-9170-E7D43B837F42}"/>
              </a:ext>
            </a:extLst>
          </p:cNvPr>
          <p:cNvPicPr>
            <a:picLocks noChangeAspect="1"/>
          </p:cNvPicPr>
          <p:nvPr/>
        </p:nvPicPr>
        <p:blipFill>
          <a:blip r:embed="rId3"/>
          <a:stretch>
            <a:fillRect/>
          </a:stretch>
        </p:blipFill>
        <p:spPr>
          <a:xfrm>
            <a:off x="955476" y="0"/>
            <a:ext cx="7233047" cy="51435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189F0-C064-8C2B-C3B0-BEA5B5A17F0E}"/>
              </a:ext>
            </a:extLst>
          </p:cNvPr>
          <p:cNvPicPr>
            <a:picLocks noChangeAspect="1"/>
          </p:cNvPicPr>
          <p:nvPr/>
        </p:nvPicPr>
        <p:blipFill>
          <a:blip r:embed="rId2"/>
          <a:stretch>
            <a:fillRect/>
          </a:stretch>
        </p:blipFill>
        <p:spPr>
          <a:xfrm>
            <a:off x="685800" y="220191"/>
            <a:ext cx="7772400" cy="470311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a:extLst>
              <a:ext uri="{FF2B5EF4-FFF2-40B4-BE49-F238E27FC236}">
                <a16:creationId xmlns:a16="http://schemas.microsoft.com/office/drawing/2014/main" id="{AE35E648-A018-E245-9FA0-0FD1C0DB8332}"/>
              </a:ext>
            </a:extLst>
          </p:cNvPr>
          <p:cNvPicPr>
            <a:picLocks noChangeAspect="1" noChangeArrowheads="1"/>
          </p:cNvPicPr>
          <p:nvPr/>
        </p:nvPicPr>
        <p:blipFill>
          <a:blip r:embed="rId2"/>
          <a:srcRect/>
          <a:stretch>
            <a:fillRect/>
          </a:stretch>
        </p:blipFill>
        <p:spPr bwMode="auto">
          <a:xfrm>
            <a:off x="512763" y="52388"/>
            <a:ext cx="8118475" cy="5091112"/>
          </a:xfrm>
          <a:prstGeom prst="rect">
            <a:avLst/>
          </a:prstGeom>
          <a:solidFill>
            <a:schemeClr val="accent2">
              <a:lumMod val="50000"/>
            </a:schemeClr>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F6A66A-4A2B-4247-AFFF-8D67FFDD4D18}"/>
              </a:ext>
            </a:extLst>
          </p:cNvPr>
          <p:cNvSpPr txBox="1"/>
          <p:nvPr/>
        </p:nvSpPr>
        <p:spPr>
          <a:xfrm>
            <a:off x="2418497" y="1311533"/>
            <a:ext cx="4205042" cy="376385"/>
          </a:xfrm>
          <a:prstGeom prst="rect">
            <a:avLst/>
          </a:prstGeom>
          <a:noFill/>
          <a:ln>
            <a:solidFill>
              <a:schemeClr val="bg1"/>
            </a:solidFill>
          </a:ln>
        </p:spPr>
        <p:txBody>
          <a:bodyPr wrap="square" rtlCol="0">
            <a:spAutoFit/>
          </a:bodyPr>
          <a:lstStyle/>
          <a:p>
            <a:pPr algn="ctr"/>
            <a:r>
              <a:rPr lang="en-US" sz="1846" dirty="0">
                <a:solidFill>
                  <a:schemeClr val="bg1"/>
                </a:solidFill>
              </a:rPr>
              <a:t>Insulin-treated patients with T2D</a:t>
            </a:r>
          </a:p>
        </p:txBody>
      </p:sp>
      <p:sp>
        <p:nvSpPr>
          <p:cNvPr id="7" name="TextBox 6">
            <a:extLst>
              <a:ext uri="{FF2B5EF4-FFF2-40B4-BE49-F238E27FC236}">
                <a16:creationId xmlns:a16="http://schemas.microsoft.com/office/drawing/2014/main" id="{61F54CA3-4521-F247-8ADD-8B91A06F12F6}"/>
              </a:ext>
            </a:extLst>
          </p:cNvPr>
          <p:cNvSpPr txBox="1"/>
          <p:nvPr/>
        </p:nvSpPr>
        <p:spPr>
          <a:xfrm>
            <a:off x="2544223" y="1990839"/>
            <a:ext cx="1541816" cy="565668"/>
          </a:xfrm>
          <a:prstGeom prst="rect">
            <a:avLst/>
          </a:prstGeom>
          <a:noFill/>
          <a:ln>
            <a:solidFill>
              <a:schemeClr val="bg1"/>
            </a:solidFill>
          </a:ln>
        </p:spPr>
        <p:txBody>
          <a:bodyPr wrap="square" rtlCol="0">
            <a:spAutoFit/>
          </a:bodyPr>
          <a:lstStyle/>
          <a:p>
            <a:pPr algn="ctr"/>
            <a:r>
              <a:rPr lang="en-US" sz="1538" dirty="0">
                <a:solidFill>
                  <a:schemeClr val="bg1"/>
                </a:solidFill>
              </a:rPr>
              <a:t>POC testing + </a:t>
            </a:r>
          </a:p>
          <a:p>
            <a:pPr algn="ctr"/>
            <a:r>
              <a:rPr lang="en-US" sz="1538" dirty="0">
                <a:solidFill>
                  <a:schemeClr val="bg1"/>
                </a:solidFill>
              </a:rPr>
              <a:t>Blinded CGM</a:t>
            </a:r>
          </a:p>
        </p:txBody>
      </p:sp>
      <p:sp>
        <p:nvSpPr>
          <p:cNvPr id="8" name="TextBox 7">
            <a:extLst>
              <a:ext uri="{FF2B5EF4-FFF2-40B4-BE49-F238E27FC236}">
                <a16:creationId xmlns:a16="http://schemas.microsoft.com/office/drawing/2014/main" id="{D2966286-2C51-A045-9EA1-A08B83336513}"/>
              </a:ext>
            </a:extLst>
          </p:cNvPr>
          <p:cNvSpPr txBox="1"/>
          <p:nvPr/>
        </p:nvSpPr>
        <p:spPr>
          <a:xfrm>
            <a:off x="4810005" y="1990839"/>
            <a:ext cx="1541816" cy="565668"/>
          </a:xfrm>
          <a:prstGeom prst="rect">
            <a:avLst/>
          </a:prstGeom>
          <a:noFill/>
          <a:ln>
            <a:solidFill>
              <a:schemeClr val="bg1"/>
            </a:solidFill>
          </a:ln>
        </p:spPr>
        <p:txBody>
          <a:bodyPr wrap="square" rtlCol="0">
            <a:spAutoFit/>
          </a:bodyPr>
          <a:lstStyle/>
          <a:p>
            <a:pPr algn="ctr"/>
            <a:r>
              <a:rPr lang="en-US" sz="1538" dirty="0">
                <a:solidFill>
                  <a:schemeClr val="bg1"/>
                </a:solidFill>
              </a:rPr>
              <a:t>rt-Dexcom G6 System</a:t>
            </a:r>
          </a:p>
        </p:txBody>
      </p:sp>
      <p:sp>
        <p:nvSpPr>
          <p:cNvPr id="10" name="TextBox 9">
            <a:extLst>
              <a:ext uri="{FF2B5EF4-FFF2-40B4-BE49-F238E27FC236}">
                <a16:creationId xmlns:a16="http://schemas.microsoft.com/office/drawing/2014/main" id="{9A3C6633-C521-9940-B329-FB8C5747CC7C}"/>
              </a:ext>
            </a:extLst>
          </p:cNvPr>
          <p:cNvSpPr txBox="1"/>
          <p:nvPr/>
        </p:nvSpPr>
        <p:spPr>
          <a:xfrm>
            <a:off x="2311467" y="2729267"/>
            <a:ext cx="2004823" cy="802336"/>
          </a:xfrm>
          <a:prstGeom prst="rect">
            <a:avLst/>
          </a:prstGeom>
          <a:noFill/>
          <a:ln>
            <a:solidFill>
              <a:schemeClr val="bg1"/>
            </a:solidFill>
          </a:ln>
        </p:spPr>
        <p:txBody>
          <a:bodyPr wrap="square" rtlCol="0">
            <a:spAutoFit/>
          </a:bodyPr>
          <a:lstStyle/>
          <a:p>
            <a:pPr algn="ctr"/>
            <a:r>
              <a:rPr lang="en-US" sz="1538" dirty="0">
                <a:solidFill>
                  <a:schemeClr val="bg1"/>
                </a:solidFill>
              </a:rPr>
              <a:t>Insulin adjustment based on POC results</a:t>
            </a:r>
          </a:p>
        </p:txBody>
      </p:sp>
      <p:sp>
        <p:nvSpPr>
          <p:cNvPr id="11" name="TextBox 10">
            <a:extLst>
              <a:ext uri="{FF2B5EF4-FFF2-40B4-BE49-F238E27FC236}">
                <a16:creationId xmlns:a16="http://schemas.microsoft.com/office/drawing/2014/main" id="{0104A922-D0EB-CA44-97CC-1E1A440283B6}"/>
              </a:ext>
            </a:extLst>
          </p:cNvPr>
          <p:cNvSpPr txBox="1"/>
          <p:nvPr/>
        </p:nvSpPr>
        <p:spPr>
          <a:xfrm>
            <a:off x="4814107" y="2729267"/>
            <a:ext cx="2004819" cy="565668"/>
          </a:xfrm>
          <a:prstGeom prst="rect">
            <a:avLst/>
          </a:prstGeom>
          <a:noFill/>
          <a:ln>
            <a:solidFill>
              <a:schemeClr val="bg1"/>
            </a:solidFill>
          </a:ln>
        </p:spPr>
        <p:txBody>
          <a:bodyPr wrap="square" rtlCol="0">
            <a:spAutoFit/>
          </a:bodyPr>
          <a:lstStyle/>
          <a:p>
            <a:pPr algn="ctr"/>
            <a:r>
              <a:rPr lang="en-US" sz="1538" dirty="0">
                <a:solidFill>
                  <a:schemeClr val="bg1"/>
                </a:solidFill>
              </a:rPr>
              <a:t>Insulin adjustment based on CGM data </a:t>
            </a:r>
          </a:p>
        </p:txBody>
      </p:sp>
      <p:sp>
        <p:nvSpPr>
          <p:cNvPr id="12" name="TextBox 11">
            <a:extLst>
              <a:ext uri="{FF2B5EF4-FFF2-40B4-BE49-F238E27FC236}">
                <a16:creationId xmlns:a16="http://schemas.microsoft.com/office/drawing/2014/main" id="{1402DE85-0E36-E640-AD34-63AA3148F087}"/>
              </a:ext>
            </a:extLst>
          </p:cNvPr>
          <p:cNvSpPr txBox="1"/>
          <p:nvPr/>
        </p:nvSpPr>
        <p:spPr>
          <a:xfrm>
            <a:off x="2307879" y="3642306"/>
            <a:ext cx="4545853" cy="802336"/>
          </a:xfrm>
          <a:prstGeom prst="rect">
            <a:avLst/>
          </a:prstGeom>
          <a:noFill/>
          <a:ln>
            <a:solidFill>
              <a:schemeClr val="bg1"/>
            </a:solidFill>
          </a:ln>
        </p:spPr>
        <p:txBody>
          <a:bodyPr wrap="square" rtlCol="0">
            <a:spAutoFit/>
          </a:bodyPr>
          <a:lstStyle/>
          <a:p>
            <a:r>
              <a:rPr lang="en-US" sz="1538" dirty="0">
                <a:solidFill>
                  <a:schemeClr val="bg1"/>
                </a:solidFill>
              </a:rPr>
              <a:t>Primary outcome endpoint:</a:t>
            </a:r>
          </a:p>
          <a:p>
            <a:r>
              <a:rPr lang="en-US" sz="1538" dirty="0">
                <a:solidFill>
                  <a:schemeClr val="bg1"/>
                </a:solidFill>
              </a:rPr>
              <a:t>Difference in hypoglycemia &lt; 70 mg/dl between RT-CGM vs. standard of care (POC).  </a:t>
            </a:r>
          </a:p>
        </p:txBody>
      </p:sp>
      <p:cxnSp>
        <p:nvCxnSpPr>
          <p:cNvPr id="14" name="Straight Arrow Connector 13">
            <a:extLst>
              <a:ext uri="{FF2B5EF4-FFF2-40B4-BE49-F238E27FC236}">
                <a16:creationId xmlns:a16="http://schemas.microsoft.com/office/drawing/2014/main" id="{7068D6F0-071B-8E46-BD1D-9DB6BAB6DA50}"/>
              </a:ext>
            </a:extLst>
          </p:cNvPr>
          <p:cNvCxnSpPr>
            <a:cxnSpLocks/>
          </p:cNvCxnSpPr>
          <p:nvPr/>
        </p:nvCxnSpPr>
        <p:spPr>
          <a:xfrm>
            <a:off x="3315131" y="1731066"/>
            <a:ext cx="0" cy="21475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3934912-E308-434C-B6FE-914D5E8A125A}"/>
              </a:ext>
            </a:extLst>
          </p:cNvPr>
          <p:cNvCxnSpPr>
            <a:cxnSpLocks/>
          </p:cNvCxnSpPr>
          <p:nvPr/>
        </p:nvCxnSpPr>
        <p:spPr>
          <a:xfrm>
            <a:off x="5438381" y="1727271"/>
            <a:ext cx="0" cy="21475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351575-4338-EE48-AC5B-79F4E41139C2}"/>
              </a:ext>
            </a:extLst>
          </p:cNvPr>
          <p:cNvCxnSpPr>
            <a:cxnSpLocks/>
          </p:cNvCxnSpPr>
          <p:nvPr/>
        </p:nvCxnSpPr>
        <p:spPr>
          <a:xfrm>
            <a:off x="3425154" y="3378745"/>
            <a:ext cx="0" cy="21475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09051FE-6DDF-CC43-A71D-F3660C05AF26}"/>
              </a:ext>
            </a:extLst>
          </p:cNvPr>
          <p:cNvCxnSpPr>
            <a:cxnSpLocks/>
          </p:cNvCxnSpPr>
          <p:nvPr/>
        </p:nvCxnSpPr>
        <p:spPr>
          <a:xfrm>
            <a:off x="5590450" y="3377570"/>
            <a:ext cx="0" cy="21475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46734C-B11A-B645-A0E4-673D84450FC7}"/>
              </a:ext>
            </a:extLst>
          </p:cNvPr>
          <p:cNvSpPr txBox="1"/>
          <p:nvPr/>
        </p:nvSpPr>
        <p:spPr>
          <a:xfrm>
            <a:off x="369773" y="208416"/>
            <a:ext cx="7893034" cy="944618"/>
          </a:xfrm>
          <a:prstGeom prst="rect">
            <a:avLst/>
          </a:prstGeom>
          <a:noFill/>
        </p:spPr>
        <p:txBody>
          <a:bodyPr wrap="square" rtlCol="0">
            <a:spAutoFit/>
          </a:bodyPr>
          <a:lstStyle/>
          <a:p>
            <a:r>
              <a:rPr lang="en-US" sz="2769" dirty="0">
                <a:solidFill>
                  <a:srgbClr val="FFFF00"/>
                </a:solidFill>
                <a:latin typeface="Calibri" panose="020F0502020204030204" pitchFamily="34" charset="0"/>
                <a:cs typeface="Calibri" panose="020F0502020204030204" pitchFamily="34" charset="0"/>
              </a:rPr>
              <a:t>CGM-Guided Insulin Administration in Hospitalized Patients with Diabetes: A Randomized Clinical Trial</a:t>
            </a:r>
            <a:r>
              <a:rPr lang="en-US" sz="2769" u="sng" dirty="0">
                <a:solidFill>
                  <a:srgbClr val="FFFF00"/>
                </a:solidFill>
                <a:latin typeface="Calibri" panose="020F0502020204030204" pitchFamily="34" charset="0"/>
                <a:cs typeface="Calibri" panose="020F0502020204030204" pitchFamily="34" charset="0"/>
              </a:rPr>
              <a:t> </a:t>
            </a:r>
            <a:endParaRPr lang="en-US" sz="2769" dirty="0">
              <a:solidFill>
                <a:srgbClr val="FFFF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92C5E54-C6AA-8A4A-B3E3-EB137E8A3DE6}"/>
              </a:ext>
            </a:extLst>
          </p:cNvPr>
          <p:cNvSpPr txBox="1"/>
          <p:nvPr/>
        </p:nvSpPr>
        <p:spPr>
          <a:xfrm>
            <a:off x="109720" y="4732668"/>
            <a:ext cx="5625396" cy="276999"/>
          </a:xfrm>
          <a:prstGeom prst="rect">
            <a:avLst/>
          </a:prstGeom>
          <a:noFill/>
        </p:spPr>
        <p:txBody>
          <a:bodyPr wrap="square">
            <a:spAutoFit/>
          </a:bodyPr>
          <a:lstStyle/>
          <a:p>
            <a:r>
              <a:rPr lang="en-US" sz="1200" dirty="0">
                <a:solidFill>
                  <a:schemeClr val="bg1"/>
                </a:solidFill>
              </a:rPr>
              <a:t>Spanakis et al. Diabetes Care </a:t>
            </a:r>
            <a:r>
              <a:rPr lang="en-US" sz="1200" b="0" i="0" dirty="0">
                <a:solidFill>
                  <a:schemeClr val="bg1"/>
                </a:solidFill>
                <a:effectLst/>
                <a:latin typeface="Roboto" panose="02000000000000000000" pitchFamily="2" charset="0"/>
              </a:rPr>
              <a:t>2022 Oct </a:t>
            </a:r>
            <a:r>
              <a:rPr lang="en-US" sz="1200" b="1" i="0" dirty="0">
                <a:solidFill>
                  <a:schemeClr val="bg1"/>
                </a:solidFill>
                <a:effectLst/>
                <a:latin typeface="Roboto" panose="02000000000000000000" pitchFamily="2" charset="0"/>
              </a:rPr>
              <a:t>1;45(10):2369-2375</a:t>
            </a:r>
            <a:endParaRPr lang="en-US" sz="1200" dirty="0">
              <a:solidFill>
                <a:schemeClr val="bg1"/>
              </a:solidFill>
            </a:endParaRPr>
          </a:p>
        </p:txBody>
      </p:sp>
      <p:sp>
        <p:nvSpPr>
          <p:cNvPr id="4" name="Oval 3">
            <a:extLst>
              <a:ext uri="{FF2B5EF4-FFF2-40B4-BE49-F238E27FC236}">
                <a16:creationId xmlns:a16="http://schemas.microsoft.com/office/drawing/2014/main" id="{EA520FE1-CBF2-5C47-A078-798B755E9ECE}"/>
              </a:ext>
            </a:extLst>
          </p:cNvPr>
          <p:cNvSpPr/>
          <p:nvPr/>
        </p:nvSpPr>
        <p:spPr>
          <a:xfrm>
            <a:off x="7021952" y="2093215"/>
            <a:ext cx="2004818" cy="16749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46" dirty="0"/>
              <a:t>Insulin Adjustment by rt-CGM</a:t>
            </a:r>
          </a:p>
        </p:txBody>
      </p:sp>
      <p:sp>
        <p:nvSpPr>
          <p:cNvPr id="22" name="Oval 21">
            <a:extLst>
              <a:ext uri="{FF2B5EF4-FFF2-40B4-BE49-F238E27FC236}">
                <a16:creationId xmlns:a16="http://schemas.microsoft.com/office/drawing/2014/main" id="{7523D322-5422-D646-A263-12FDD4B42E7F}"/>
              </a:ext>
            </a:extLst>
          </p:cNvPr>
          <p:cNvSpPr/>
          <p:nvPr/>
        </p:nvSpPr>
        <p:spPr>
          <a:xfrm>
            <a:off x="109720" y="2093215"/>
            <a:ext cx="2004818" cy="167496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46" dirty="0"/>
              <a:t>Insulin Adjustment by POC BG testing</a:t>
            </a:r>
          </a:p>
        </p:txBody>
      </p:sp>
    </p:spTree>
    <p:extLst>
      <p:ext uri="{BB962C8B-B14F-4D97-AF65-F5344CB8AC3E}">
        <p14:creationId xmlns:p14="http://schemas.microsoft.com/office/powerpoint/2010/main" val="599514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63B34-652C-EE38-AABD-4C2B992C082D}"/>
              </a:ext>
            </a:extLst>
          </p:cNvPr>
          <p:cNvPicPr>
            <a:picLocks noChangeAspect="1"/>
          </p:cNvPicPr>
          <p:nvPr/>
        </p:nvPicPr>
        <p:blipFill>
          <a:blip r:embed="rId2"/>
          <a:stretch>
            <a:fillRect/>
          </a:stretch>
        </p:blipFill>
        <p:spPr>
          <a:xfrm>
            <a:off x="685800" y="423822"/>
            <a:ext cx="7772400" cy="4295856"/>
          </a:xfrm>
          <a:prstGeom prst="rect">
            <a:avLst/>
          </a:prstGeom>
        </p:spPr>
      </p:pic>
    </p:spTree>
    <p:extLst>
      <p:ext uri="{BB962C8B-B14F-4D97-AF65-F5344CB8AC3E}">
        <p14:creationId xmlns:p14="http://schemas.microsoft.com/office/powerpoint/2010/main" val="3201869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2262E28F-746B-614B-A1FA-C6619D557F10}"/>
              </a:ext>
            </a:extLst>
          </p:cNvPr>
          <p:cNvSpPr>
            <a:spLocks noGrp="1"/>
          </p:cNvSpPr>
          <p:nvPr>
            <p:ph type="ctrTitle"/>
          </p:nvPr>
        </p:nvSpPr>
        <p:spPr>
          <a:xfrm>
            <a:off x="762000" y="514350"/>
            <a:ext cx="7772400" cy="1103313"/>
          </a:xfrm>
        </p:spPr>
        <p:txBody>
          <a:bodyPr/>
          <a:lstStyle/>
          <a:p>
            <a:pPr>
              <a:defRPr/>
            </a:pPr>
            <a:r>
              <a:rPr lang="en-US" altLang="en-US">
                <a:ea typeface="ＭＳ Ｐゴシック" panose="020B0600070205080204" pitchFamily="34" charset="-128"/>
              </a:rPr>
              <a:t>Management of diabetes in </a:t>
            </a:r>
            <a:br>
              <a:rPr lang="en-US" altLang="en-US">
                <a:ea typeface="ＭＳ Ｐゴシック" panose="020B0600070205080204" pitchFamily="34" charset="-128"/>
              </a:rPr>
            </a:br>
            <a:r>
              <a:rPr lang="en-US" altLang="en-US">
                <a:ea typeface="ＭＳ Ｐゴシック" panose="020B0600070205080204" pitchFamily="34" charset="-128"/>
              </a:rPr>
              <a:t>non-critical care setting</a:t>
            </a:r>
          </a:p>
        </p:txBody>
      </p:sp>
      <p:sp>
        <p:nvSpPr>
          <p:cNvPr id="109570" name="Subtitle 2">
            <a:extLst>
              <a:ext uri="{FF2B5EF4-FFF2-40B4-BE49-F238E27FC236}">
                <a16:creationId xmlns:a16="http://schemas.microsoft.com/office/drawing/2014/main" id="{7EEC0649-C3E2-DB40-99FB-378C0964DF85}"/>
              </a:ext>
            </a:extLst>
          </p:cNvPr>
          <p:cNvSpPr>
            <a:spLocks noGrp="1"/>
          </p:cNvSpPr>
          <p:nvPr>
            <p:ph type="subTitle" idx="1"/>
          </p:nvPr>
        </p:nvSpPr>
        <p:spPr>
          <a:xfrm>
            <a:off x="914400" y="2228850"/>
            <a:ext cx="7391400" cy="1314450"/>
          </a:xfrm>
        </p:spPr>
        <p:txBody>
          <a:bodyPr/>
          <a:lstStyle/>
          <a:p>
            <a:pPr>
              <a:defRPr/>
            </a:pPr>
            <a:r>
              <a:rPr lang="en-US" altLang="en-US" sz="4000" dirty="0">
                <a:ea typeface="ＭＳ Ｐゴシック" panose="020B0600070205080204" pitchFamily="34" charset="-128"/>
              </a:rPr>
              <a:t>So…  What have we learned?</a:t>
            </a:r>
          </a:p>
        </p:txBody>
      </p:sp>
      <p:sp>
        <p:nvSpPr>
          <p:cNvPr id="116739" name="Rectangle 6">
            <a:extLst>
              <a:ext uri="{FF2B5EF4-FFF2-40B4-BE49-F238E27FC236}">
                <a16:creationId xmlns:a16="http://schemas.microsoft.com/office/drawing/2014/main" id="{224642DD-0F7E-C84C-BF24-DAE54EBF37CB}"/>
              </a:ext>
            </a:extLst>
          </p:cNvPr>
          <p:cNvSpPr>
            <a:spLocks noChangeArrowheads="1"/>
          </p:cNvSpPr>
          <p:nvPr/>
        </p:nvSpPr>
        <p:spPr bwMode="auto">
          <a:xfrm>
            <a:off x="533400" y="1714500"/>
            <a:ext cx="8077200" cy="34925"/>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213792"/>
            <a:ext cx="7668166" cy="604120"/>
          </a:xfrm>
        </p:spPr>
        <p:txBody>
          <a:bodyPr>
            <a:normAutofit fontScale="90000"/>
          </a:bodyPr>
          <a:lstStyle/>
          <a:p>
            <a:pPr algn="ctr" eaLnBrk="1" hangingPunct="1">
              <a:buNone/>
              <a:defRPr/>
            </a:pPr>
            <a:r>
              <a:rPr lang="en-US" sz="2800" dirty="0">
                <a:solidFill>
                  <a:schemeClr val="bg1"/>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rPr>
              <a:t>Inpatient Management of Diabetes in Non-ICU Settings: </a:t>
            </a:r>
            <a:r>
              <a:rPr lang="en-US" sz="2800" dirty="0">
                <a:solidFill>
                  <a:srgbClr val="FFFF00"/>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rPr>
              <a:t>The </a:t>
            </a:r>
            <a:r>
              <a:rPr lang="en-US" sz="2800" dirty="0">
                <a:solidFill>
                  <a:srgbClr val="FFFF00"/>
                </a:solidFill>
                <a:latin typeface="Calibri" panose="020F0502020204030204" pitchFamily="34" charset="0"/>
                <a:cs typeface="Calibri" panose="020F0502020204030204" pitchFamily="34" charset="0"/>
              </a:rPr>
              <a:t>Need for Individualized Care </a:t>
            </a:r>
            <a:endParaRPr lang="en-US" sz="2800" dirty="0">
              <a:solidFill>
                <a:srgbClr val="FFFF00"/>
              </a:solidFill>
              <a:effectLst>
                <a:outerShdw blurRad="38100" dist="38100" dir="2700000" algn="tl">
                  <a:srgbClr val="000000"/>
                </a:outerShdw>
              </a:effectLst>
              <a:latin typeface="Calibri" panose="020F0502020204030204" pitchFamily="34" charset="0"/>
              <a:ea typeface="ＭＳ Ｐゴシック" charset="0"/>
              <a:cs typeface="Calibri" panose="020F0502020204030204" pitchFamily="34" charset="0"/>
            </a:endParaRPr>
          </a:p>
        </p:txBody>
      </p:sp>
      <p:sp>
        <p:nvSpPr>
          <p:cNvPr id="7" name="Rectangle 6"/>
          <p:cNvSpPr>
            <a:spLocks noChangeArrowheads="1"/>
          </p:cNvSpPr>
          <p:nvPr/>
        </p:nvSpPr>
        <p:spPr bwMode="auto">
          <a:xfrm>
            <a:off x="790033" y="1051034"/>
            <a:ext cx="7563933" cy="43112"/>
          </a:xfrm>
          <a:prstGeom prst="rect">
            <a:avLst/>
          </a:prstGeom>
          <a:gradFill rotWithShape="0">
            <a:gsLst>
              <a:gs pos="0">
                <a:srgbClr val="FF0000"/>
              </a:gs>
              <a:gs pos="100000">
                <a:srgbClr val="13017C"/>
              </a:gs>
            </a:gsLst>
            <a:lin ang="0" scaled="1"/>
          </a:gradFill>
          <a:ln w="9525">
            <a:noFill/>
            <a:miter lim="800000"/>
            <a:headEnd/>
            <a:tailEnd/>
          </a:ln>
          <a:effectLst>
            <a:outerShdw blurRad="63500" dist="38099" dir="2700000" algn="ctr" rotWithShape="0">
              <a:schemeClr val="bg2">
                <a:alpha val="74997"/>
              </a:schemeClr>
            </a:outerShdw>
          </a:effectLst>
        </p:spPr>
        <p:txBody>
          <a:bodyPr wrap="none" anchor="ctr"/>
          <a:lstStyle/>
          <a:p>
            <a:pPr>
              <a:defRPr/>
            </a:pPr>
            <a:endParaRPr lang="en-US" sz="1685">
              <a:latin typeface="Arial" pitchFamily="-1" charset="0"/>
              <a:cs typeface="MS PGothic" pitchFamily="34" charset="-128"/>
            </a:endParaRPr>
          </a:p>
        </p:txBody>
      </p:sp>
      <p:sp>
        <p:nvSpPr>
          <p:cNvPr id="8" name="Rectangle 3">
            <a:extLst>
              <a:ext uri="{FF2B5EF4-FFF2-40B4-BE49-F238E27FC236}">
                <a16:creationId xmlns:a16="http://schemas.microsoft.com/office/drawing/2014/main" id="{F72021D3-8713-DB4B-AB22-FD81C40C088D}"/>
              </a:ext>
            </a:extLst>
          </p:cNvPr>
          <p:cNvSpPr txBox="1">
            <a:spLocks noChangeArrowheads="1"/>
          </p:cNvSpPr>
          <p:nvPr/>
        </p:nvSpPr>
        <p:spPr>
          <a:xfrm>
            <a:off x="685800" y="1727646"/>
            <a:ext cx="3465358" cy="2568883"/>
          </a:xfrm>
          <a:prstGeom prst="rect">
            <a:avLst/>
          </a:prstGeom>
          <a:solidFill>
            <a:schemeClr val="accent6"/>
          </a:solidFill>
        </p:spPr>
        <p:txBody>
          <a:bodyPr vert="horz" lIns="65869" tIns="32935" rIns="65869" bIns="32935" rtlCol="0">
            <a:noAutofit/>
          </a:bodyPr>
          <a:lstStyle>
            <a:lvl1pPr marL="445770" indent="-445770" algn="l" defTabSz="594360" rtl="0" eaLnBrk="1" latinLnBrk="0" hangingPunct="1">
              <a:spcBef>
                <a:spcPct val="20000"/>
              </a:spcBef>
              <a:buFont typeface="Arial"/>
              <a:buChar char="•"/>
              <a:defRPr sz="4160" kern="1200">
                <a:solidFill>
                  <a:schemeClr val="tx1"/>
                </a:solidFill>
                <a:latin typeface="+mn-lt"/>
                <a:ea typeface="+mn-ea"/>
                <a:cs typeface="+mn-cs"/>
              </a:defRPr>
            </a:lvl1pPr>
            <a:lvl2pPr marL="965835" indent="-371475" algn="l" defTabSz="594360" rtl="0" eaLnBrk="1" latinLnBrk="0" hangingPunct="1">
              <a:spcBef>
                <a:spcPct val="20000"/>
              </a:spcBef>
              <a:buFont typeface="Arial"/>
              <a:buChar char="–"/>
              <a:defRPr sz="3640" kern="1200">
                <a:solidFill>
                  <a:schemeClr val="tx1"/>
                </a:solidFill>
                <a:latin typeface="+mn-lt"/>
                <a:ea typeface="+mn-ea"/>
                <a:cs typeface="+mn-cs"/>
              </a:defRPr>
            </a:lvl2pPr>
            <a:lvl3pPr marL="1485900" indent="-297180" algn="l" defTabSz="594360" rtl="0" eaLnBrk="1" latinLnBrk="0" hangingPunct="1">
              <a:spcBef>
                <a:spcPct val="20000"/>
              </a:spcBef>
              <a:buFont typeface="Arial"/>
              <a:buChar char="•"/>
              <a:defRPr sz="3120" kern="1200">
                <a:solidFill>
                  <a:schemeClr val="tx1"/>
                </a:solidFill>
                <a:latin typeface="+mn-lt"/>
                <a:ea typeface="+mn-ea"/>
                <a:cs typeface="+mn-cs"/>
              </a:defRPr>
            </a:lvl3pPr>
            <a:lvl4pPr marL="2080260" indent="-297180" algn="l" defTabSz="594360" rtl="0" eaLnBrk="1" latinLnBrk="0" hangingPunct="1">
              <a:spcBef>
                <a:spcPct val="20000"/>
              </a:spcBef>
              <a:buFont typeface="Arial"/>
              <a:buChar char="–"/>
              <a:defRPr sz="2600" kern="1200">
                <a:solidFill>
                  <a:schemeClr val="tx1"/>
                </a:solidFill>
                <a:latin typeface="+mn-lt"/>
                <a:ea typeface="+mn-ea"/>
                <a:cs typeface="+mn-cs"/>
              </a:defRPr>
            </a:lvl4pPr>
            <a:lvl5pPr marL="2674620" indent="-297180" algn="l" defTabSz="594360" rtl="0" eaLnBrk="1" latinLnBrk="0" hangingPunct="1">
              <a:spcBef>
                <a:spcPct val="20000"/>
              </a:spcBef>
              <a:buFont typeface="Arial"/>
              <a:buChar char="»"/>
              <a:defRPr sz="2600" kern="1200">
                <a:solidFill>
                  <a:schemeClr val="tx1"/>
                </a:solidFill>
                <a:latin typeface="+mn-lt"/>
                <a:ea typeface="+mn-ea"/>
                <a:cs typeface="+mn-cs"/>
              </a:defRPr>
            </a:lvl5pPr>
            <a:lvl6pPr marL="3268980" indent="-297180" algn="l" defTabSz="594360" rtl="0" eaLnBrk="1" latinLnBrk="0" hangingPunct="1">
              <a:spcBef>
                <a:spcPct val="20000"/>
              </a:spcBef>
              <a:buFont typeface="Arial"/>
              <a:buChar char="•"/>
              <a:defRPr sz="2600" kern="1200">
                <a:solidFill>
                  <a:schemeClr val="tx1"/>
                </a:solidFill>
                <a:latin typeface="+mn-lt"/>
                <a:ea typeface="+mn-ea"/>
                <a:cs typeface="+mn-cs"/>
              </a:defRPr>
            </a:lvl6pPr>
            <a:lvl7pPr marL="3863340" indent="-297180" algn="l" defTabSz="594360" rtl="0" eaLnBrk="1" latinLnBrk="0" hangingPunct="1">
              <a:spcBef>
                <a:spcPct val="20000"/>
              </a:spcBef>
              <a:buFont typeface="Arial"/>
              <a:buChar char="•"/>
              <a:defRPr sz="2600" kern="1200">
                <a:solidFill>
                  <a:schemeClr val="tx1"/>
                </a:solidFill>
                <a:latin typeface="+mn-lt"/>
                <a:ea typeface="+mn-ea"/>
                <a:cs typeface="+mn-cs"/>
              </a:defRPr>
            </a:lvl7pPr>
            <a:lvl8pPr marL="4457700" indent="-297180" algn="l" defTabSz="594360" rtl="0" eaLnBrk="1" latinLnBrk="0" hangingPunct="1">
              <a:spcBef>
                <a:spcPct val="20000"/>
              </a:spcBef>
              <a:buFont typeface="Arial"/>
              <a:buChar char="•"/>
              <a:defRPr sz="2600" kern="1200">
                <a:solidFill>
                  <a:schemeClr val="tx1"/>
                </a:solidFill>
                <a:latin typeface="+mn-lt"/>
                <a:ea typeface="+mn-ea"/>
                <a:cs typeface="+mn-cs"/>
              </a:defRPr>
            </a:lvl8pPr>
            <a:lvl9pPr marL="5052060" indent="-297180" algn="l" defTabSz="594360" rtl="0" eaLnBrk="1" latinLnBrk="0" hangingPunct="1">
              <a:spcBef>
                <a:spcPct val="20000"/>
              </a:spcBef>
              <a:buFont typeface="Arial"/>
              <a:buChar char="•"/>
              <a:defRPr sz="2600" kern="1200">
                <a:solidFill>
                  <a:schemeClr val="tx1"/>
                </a:solidFill>
                <a:latin typeface="+mn-lt"/>
                <a:ea typeface="+mn-ea"/>
                <a:cs typeface="+mn-cs"/>
              </a:defRPr>
            </a:lvl9pPr>
          </a:lstStyle>
          <a:p>
            <a:pPr marL="234950" indent="-220663">
              <a:spcAft>
                <a:spcPts val="288"/>
              </a:spcAft>
              <a:defRPr/>
            </a:pPr>
            <a:r>
              <a:rPr lang="en-US" sz="1800" dirty="0">
                <a:solidFill>
                  <a:srgbClr val="FFFFFF"/>
                </a:solidFill>
                <a:latin typeface="Tahoma" charset="0"/>
                <a:ea typeface="MS PGothic" charset="0"/>
                <a:cs typeface="MS PGothic" charset="0"/>
              </a:rPr>
              <a:t>Maria: 65 y/o female with T2D admitted with SOB. Chest X-Ray: fluid overload. EF 40%.</a:t>
            </a:r>
          </a:p>
          <a:p>
            <a:pPr marL="234950" indent="-220663">
              <a:spcAft>
                <a:spcPts val="288"/>
              </a:spcAft>
              <a:defRPr/>
            </a:pPr>
            <a:r>
              <a:rPr lang="en-US" sz="1800" dirty="0">
                <a:solidFill>
                  <a:srgbClr val="FFFFFF"/>
                </a:solidFill>
                <a:latin typeface="Tahoma" charset="0"/>
                <a:ea typeface="MS PGothic" charset="0"/>
                <a:cs typeface="MS PGothic" charset="0"/>
              </a:rPr>
              <a:t>Rx: sitagliptin 100 mg/day.</a:t>
            </a:r>
          </a:p>
          <a:p>
            <a:pPr marL="234950" indent="-220663">
              <a:spcAft>
                <a:spcPts val="288"/>
              </a:spcAft>
              <a:defRPr/>
            </a:pPr>
            <a:r>
              <a:rPr lang="en-US" sz="1800" dirty="0">
                <a:solidFill>
                  <a:srgbClr val="FFFFFF"/>
                </a:solidFill>
                <a:latin typeface="Tahoma" charset="0"/>
                <a:ea typeface="MS PGothic" charset="0"/>
                <a:cs typeface="MS PGothic" charset="0"/>
              </a:rPr>
              <a:t>Lab:  BG 167 mg/dL, A1c: 6.8%, eGFR: 52 ml/min</a:t>
            </a:r>
          </a:p>
          <a:p>
            <a:pPr>
              <a:spcAft>
                <a:spcPts val="288"/>
              </a:spcAft>
              <a:buNone/>
              <a:defRPr/>
            </a:pPr>
            <a:endParaRPr lang="en-US" sz="1800" dirty="0">
              <a:solidFill>
                <a:srgbClr val="FFFFFF"/>
              </a:solidFill>
              <a:latin typeface="Tahoma" charset="0"/>
              <a:ea typeface="MS PGothic" charset="0"/>
              <a:cs typeface="MS PGothic" charset="0"/>
            </a:endParaRPr>
          </a:p>
        </p:txBody>
      </p:sp>
      <p:sp>
        <p:nvSpPr>
          <p:cNvPr id="9" name="Rectangle 3">
            <a:extLst>
              <a:ext uri="{FF2B5EF4-FFF2-40B4-BE49-F238E27FC236}">
                <a16:creationId xmlns:a16="http://schemas.microsoft.com/office/drawing/2014/main" id="{7BCDCC31-6AFE-C845-8595-3547FCE09D9D}"/>
              </a:ext>
            </a:extLst>
          </p:cNvPr>
          <p:cNvSpPr txBox="1">
            <a:spLocks noChangeArrowheads="1"/>
          </p:cNvSpPr>
          <p:nvPr/>
        </p:nvSpPr>
        <p:spPr>
          <a:xfrm>
            <a:off x="4498944" y="1727646"/>
            <a:ext cx="3465358" cy="2568883"/>
          </a:xfrm>
          <a:prstGeom prst="rect">
            <a:avLst/>
          </a:prstGeom>
          <a:solidFill>
            <a:schemeClr val="accent3">
              <a:lumMod val="75000"/>
            </a:schemeClr>
          </a:solidFill>
        </p:spPr>
        <p:txBody>
          <a:bodyPr vert="horz" lIns="65869" tIns="32935" rIns="65869" bIns="32935" rtlCol="0">
            <a:noAutofit/>
          </a:bodyPr>
          <a:lstStyle>
            <a:lvl1pPr marL="445770" indent="-445770" algn="l" defTabSz="594360" rtl="0" eaLnBrk="1" latinLnBrk="0" hangingPunct="1">
              <a:spcBef>
                <a:spcPct val="20000"/>
              </a:spcBef>
              <a:buFont typeface="Arial"/>
              <a:buChar char="•"/>
              <a:defRPr sz="4160" kern="1200">
                <a:solidFill>
                  <a:schemeClr val="tx1"/>
                </a:solidFill>
                <a:latin typeface="+mn-lt"/>
                <a:ea typeface="+mn-ea"/>
                <a:cs typeface="+mn-cs"/>
              </a:defRPr>
            </a:lvl1pPr>
            <a:lvl2pPr marL="965835" indent="-371475" algn="l" defTabSz="594360" rtl="0" eaLnBrk="1" latinLnBrk="0" hangingPunct="1">
              <a:spcBef>
                <a:spcPct val="20000"/>
              </a:spcBef>
              <a:buFont typeface="Arial"/>
              <a:buChar char="–"/>
              <a:defRPr sz="3640" kern="1200">
                <a:solidFill>
                  <a:schemeClr val="tx1"/>
                </a:solidFill>
                <a:latin typeface="+mn-lt"/>
                <a:ea typeface="+mn-ea"/>
                <a:cs typeface="+mn-cs"/>
              </a:defRPr>
            </a:lvl2pPr>
            <a:lvl3pPr marL="1485900" indent="-297180" algn="l" defTabSz="594360" rtl="0" eaLnBrk="1" latinLnBrk="0" hangingPunct="1">
              <a:spcBef>
                <a:spcPct val="20000"/>
              </a:spcBef>
              <a:buFont typeface="Arial"/>
              <a:buChar char="•"/>
              <a:defRPr sz="3120" kern="1200">
                <a:solidFill>
                  <a:schemeClr val="tx1"/>
                </a:solidFill>
                <a:latin typeface="+mn-lt"/>
                <a:ea typeface="+mn-ea"/>
                <a:cs typeface="+mn-cs"/>
              </a:defRPr>
            </a:lvl3pPr>
            <a:lvl4pPr marL="2080260" indent="-297180" algn="l" defTabSz="594360" rtl="0" eaLnBrk="1" latinLnBrk="0" hangingPunct="1">
              <a:spcBef>
                <a:spcPct val="20000"/>
              </a:spcBef>
              <a:buFont typeface="Arial"/>
              <a:buChar char="–"/>
              <a:defRPr sz="2600" kern="1200">
                <a:solidFill>
                  <a:schemeClr val="tx1"/>
                </a:solidFill>
                <a:latin typeface="+mn-lt"/>
                <a:ea typeface="+mn-ea"/>
                <a:cs typeface="+mn-cs"/>
              </a:defRPr>
            </a:lvl4pPr>
            <a:lvl5pPr marL="2674620" indent="-297180" algn="l" defTabSz="594360" rtl="0" eaLnBrk="1" latinLnBrk="0" hangingPunct="1">
              <a:spcBef>
                <a:spcPct val="20000"/>
              </a:spcBef>
              <a:buFont typeface="Arial"/>
              <a:buChar char="»"/>
              <a:defRPr sz="2600" kern="1200">
                <a:solidFill>
                  <a:schemeClr val="tx1"/>
                </a:solidFill>
                <a:latin typeface="+mn-lt"/>
                <a:ea typeface="+mn-ea"/>
                <a:cs typeface="+mn-cs"/>
              </a:defRPr>
            </a:lvl5pPr>
            <a:lvl6pPr marL="3268980" indent="-297180" algn="l" defTabSz="594360" rtl="0" eaLnBrk="1" latinLnBrk="0" hangingPunct="1">
              <a:spcBef>
                <a:spcPct val="20000"/>
              </a:spcBef>
              <a:buFont typeface="Arial"/>
              <a:buChar char="•"/>
              <a:defRPr sz="2600" kern="1200">
                <a:solidFill>
                  <a:schemeClr val="tx1"/>
                </a:solidFill>
                <a:latin typeface="+mn-lt"/>
                <a:ea typeface="+mn-ea"/>
                <a:cs typeface="+mn-cs"/>
              </a:defRPr>
            </a:lvl6pPr>
            <a:lvl7pPr marL="3863340" indent="-297180" algn="l" defTabSz="594360" rtl="0" eaLnBrk="1" latinLnBrk="0" hangingPunct="1">
              <a:spcBef>
                <a:spcPct val="20000"/>
              </a:spcBef>
              <a:buFont typeface="Arial"/>
              <a:buChar char="•"/>
              <a:defRPr sz="2600" kern="1200">
                <a:solidFill>
                  <a:schemeClr val="tx1"/>
                </a:solidFill>
                <a:latin typeface="+mn-lt"/>
                <a:ea typeface="+mn-ea"/>
                <a:cs typeface="+mn-cs"/>
              </a:defRPr>
            </a:lvl7pPr>
            <a:lvl8pPr marL="4457700" indent="-297180" algn="l" defTabSz="594360" rtl="0" eaLnBrk="1" latinLnBrk="0" hangingPunct="1">
              <a:spcBef>
                <a:spcPct val="20000"/>
              </a:spcBef>
              <a:buFont typeface="Arial"/>
              <a:buChar char="•"/>
              <a:defRPr sz="2600" kern="1200">
                <a:solidFill>
                  <a:schemeClr val="tx1"/>
                </a:solidFill>
                <a:latin typeface="+mn-lt"/>
                <a:ea typeface="+mn-ea"/>
                <a:cs typeface="+mn-cs"/>
              </a:defRPr>
            </a:lvl8pPr>
            <a:lvl9pPr marL="5052060" indent="-297180" algn="l" defTabSz="594360" rtl="0" eaLnBrk="1" latinLnBrk="0" hangingPunct="1">
              <a:spcBef>
                <a:spcPct val="20000"/>
              </a:spcBef>
              <a:buFont typeface="Arial"/>
              <a:buChar char="•"/>
              <a:defRPr sz="2600" kern="1200">
                <a:solidFill>
                  <a:schemeClr val="tx1"/>
                </a:solidFill>
                <a:latin typeface="+mn-lt"/>
                <a:ea typeface="+mn-ea"/>
                <a:cs typeface="+mn-cs"/>
              </a:defRPr>
            </a:lvl9pPr>
          </a:lstStyle>
          <a:p>
            <a:pPr marL="234950" indent="-220663">
              <a:spcAft>
                <a:spcPts val="288"/>
              </a:spcAft>
              <a:defRPr/>
            </a:pPr>
            <a:r>
              <a:rPr lang="en-US" sz="2000" dirty="0">
                <a:solidFill>
                  <a:srgbClr val="002060"/>
                </a:solidFill>
                <a:latin typeface="Tahoma" charset="0"/>
                <a:ea typeface="MS PGothic" charset="0"/>
                <a:cs typeface="MS PGothic" charset="0"/>
              </a:rPr>
              <a:t>Victor: 38 y/o male with T2D admitted with DFU and cellulitis right foot.</a:t>
            </a:r>
          </a:p>
          <a:p>
            <a:pPr marL="234950" indent="-220663">
              <a:spcAft>
                <a:spcPts val="288"/>
              </a:spcAft>
              <a:defRPr/>
            </a:pPr>
            <a:r>
              <a:rPr lang="en-US" sz="2000" dirty="0">
                <a:solidFill>
                  <a:srgbClr val="002060"/>
                </a:solidFill>
                <a:latin typeface="Tahoma" charset="0"/>
                <a:ea typeface="MS PGothic" charset="0"/>
                <a:cs typeface="MS PGothic" charset="0"/>
              </a:rPr>
              <a:t>Rx: metformin 1 g b.i.d. glargine 24 U/HS.</a:t>
            </a:r>
          </a:p>
          <a:p>
            <a:pPr marL="234950" indent="-220663">
              <a:spcAft>
                <a:spcPts val="288"/>
              </a:spcAft>
              <a:defRPr/>
            </a:pPr>
            <a:r>
              <a:rPr lang="en-US" sz="2000" dirty="0">
                <a:solidFill>
                  <a:srgbClr val="002060"/>
                </a:solidFill>
                <a:latin typeface="Tahoma" charset="0"/>
                <a:ea typeface="MS PGothic" charset="0"/>
                <a:cs typeface="MS PGothic" charset="0"/>
              </a:rPr>
              <a:t>Lab: BG 311 mg/dL, A1c: 10.2%, eGFR: 68 ml/min</a:t>
            </a:r>
          </a:p>
          <a:p>
            <a:pPr>
              <a:spcAft>
                <a:spcPts val="288"/>
              </a:spcAft>
              <a:buNone/>
              <a:defRPr/>
            </a:pPr>
            <a:endParaRPr lang="en-US" sz="2000" dirty="0">
              <a:solidFill>
                <a:srgbClr val="002060"/>
              </a:solidFill>
              <a:latin typeface="Tahoma" charset="0"/>
              <a:ea typeface="MS PGothic" charset="0"/>
              <a:cs typeface="MS PGothic" charset="0"/>
            </a:endParaRPr>
          </a:p>
          <a:p>
            <a:pPr>
              <a:spcAft>
                <a:spcPts val="288"/>
              </a:spcAft>
              <a:defRPr/>
            </a:pPr>
            <a:endParaRPr lang="en-US" sz="2000" dirty="0">
              <a:solidFill>
                <a:srgbClr val="002060"/>
              </a:solidFill>
              <a:latin typeface="Tahoma" charset="0"/>
              <a:ea typeface="MS PGothic" charset="0"/>
              <a:cs typeface="MS PGothic" charset="0"/>
            </a:endParaRPr>
          </a:p>
          <a:p>
            <a:pPr>
              <a:spcAft>
                <a:spcPts val="288"/>
              </a:spcAft>
              <a:buNone/>
              <a:defRPr/>
            </a:pPr>
            <a:endParaRPr lang="en-US" sz="2000" dirty="0">
              <a:solidFill>
                <a:srgbClr val="002060"/>
              </a:solidFill>
              <a:latin typeface="Tahoma" charset="0"/>
              <a:ea typeface="MS PGothic" charset="0"/>
              <a:cs typeface="MS PGothic" charset="0"/>
            </a:endParaRPr>
          </a:p>
        </p:txBody>
      </p:sp>
      <p:sp>
        <p:nvSpPr>
          <p:cNvPr id="10" name="TextBox 9">
            <a:extLst>
              <a:ext uri="{FF2B5EF4-FFF2-40B4-BE49-F238E27FC236}">
                <a16:creationId xmlns:a16="http://schemas.microsoft.com/office/drawing/2014/main" id="{C10BB916-6BC6-FB4D-BA47-1CCCE4EA58CE}"/>
              </a:ext>
            </a:extLst>
          </p:cNvPr>
          <p:cNvSpPr txBox="1"/>
          <p:nvPr/>
        </p:nvSpPr>
        <p:spPr>
          <a:xfrm>
            <a:off x="1600200" y="1270805"/>
            <a:ext cx="1334020" cy="400110"/>
          </a:xfrm>
          <a:prstGeom prst="rect">
            <a:avLst/>
          </a:prstGeom>
          <a:noFill/>
        </p:spPr>
        <p:txBody>
          <a:bodyPr wrap="none" rtlCol="0">
            <a:spAutoFit/>
          </a:bodyPr>
          <a:lstStyle/>
          <a:p>
            <a:r>
              <a:rPr lang="en-US" sz="2000" dirty="0">
                <a:solidFill>
                  <a:schemeClr val="bg1"/>
                </a:solidFill>
              </a:rPr>
              <a:t>Dx: </a:t>
            </a:r>
            <a:r>
              <a:rPr lang="en-US" sz="2000" dirty="0" err="1">
                <a:solidFill>
                  <a:schemeClr val="bg1"/>
                </a:solidFill>
              </a:rPr>
              <a:t>HFrEF</a:t>
            </a:r>
            <a:endParaRPr lang="en-US" sz="2000" dirty="0">
              <a:solidFill>
                <a:schemeClr val="bg1"/>
              </a:solidFill>
            </a:endParaRPr>
          </a:p>
        </p:txBody>
      </p:sp>
      <p:sp>
        <p:nvSpPr>
          <p:cNvPr id="11" name="TextBox 10">
            <a:extLst>
              <a:ext uri="{FF2B5EF4-FFF2-40B4-BE49-F238E27FC236}">
                <a16:creationId xmlns:a16="http://schemas.microsoft.com/office/drawing/2014/main" id="{DD4134DE-35A9-874C-BB52-3F638473E1FE}"/>
              </a:ext>
            </a:extLst>
          </p:cNvPr>
          <p:cNvSpPr txBox="1"/>
          <p:nvPr/>
        </p:nvSpPr>
        <p:spPr>
          <a:xfrm>
            <a:off x="5105400" y="1250859"/>
            <a:ext cx="2182905" cy="400110"/>
          </a:xfrm>
          <a:prstGeom prst="rect">
            <a:avLst/>
          </a:prstGeom>
          <a:noFill/>
        </p:spPr>
        <p:txBody>
          <a:bodyPr wrap="none" rtlCol="0">
            <a:spAutoFit/>
          </a:bodyPr>
          <a:lstStyle/>
          <a:p>
            <a:r>
              <a:rPr lang="en-US" sz="2000" dirty="0">
                <a:solidFill>
                  <a:schemeClr val="bg1"/>
                </a:solidFill>
              </a:rPr>
              <a:t>Dx: DFU, cellulitis</a:t>
            </a:r>
          </a:p>
        </p:txBody>
      </p:sp>
      <p:sp>
        <p:nvSpPr>
          <p:cNvPr id="3" name="TextBox 2">
            <a:extLst>
              <a:ext uri="{FF2B5EF4-FFF2-40B4-BE49-F238E27FC236}">
                <a16:creationId xmlns:a16="http://schemas.microsoft.com/office/drawing/2014/main" id="{4505E7E0-BD9B-F549-AF88-071DF2C597BD}"/>
              </a:ext>
            </a:extLst>
          </p:cNvPr>
          <p:cNvSpPr txBox="1"/>
          <p:nvPr/>
        </p:nvSpPr>
        <p:spPr>
          <a:xfrm>
            <a:off x="1295400" y="4373206"/>
            <a:ext cx="5171159" cy="713144"/>
          </a:xfrm>
          <a:prstGeom prst="rect">
            <a:avLst/>
          </a:prstGeom>
          <a:noFill/>
        </p:spPr>
        <p:txBody>
          <a:bodyPr wrap="none" rtlCol="0">
            <a:spAutoFit/>
          </a:bodyPr>
          <a:lstStyle/>
          <a:p>
            <a:r>
              <a:rPr lang="en-US" sz="2017" dirty="0">
                <a:solidFill>
                  <a:srgbClr val="FFFF00"/>
                </a:solidFill>
              </a:rPr>
              <a:t>How best to treat these patients?  </a:t>
            </a:r>
          </a:p>
          <a:p>
            <a:r>
              <a:rPr lang="en-US" sz="2017" dirty="0">
                <a:solidFill>
                  <a:srgbClr val="FFFF00"/>
                </a:solidFill>
              </a:rPr>
              <a:t>Should they be treated with same regimen?</a:t>
            </a:r>
          </a:p>
        </p:txBody>
      </p:sp>
    </p:spTree>
    <p:extLst>
      <p:ext uri="{BB962C8B-B14F-4D97-AF65-F5344CB8AC3E}">
        <p14:creationId xmlns:p14="http://schemas.microsoft.com/office/powerpoint/2010/main" val="40637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4E6EE1-4ABD-A8F5-331B-EAFB50F142AC}"/>
              </a:ext>
            </a:extLst>
          </p:cNvPr>
          <p:cNvPicPr>
            <a:picLocks noChangeAspect="1"/>
          </p:cNvPicPr>
          <p:nvPr/>
        </p:nvPicPr>
        <p:blipFill>
          <a:blip r:embed="rId3"/>
          <a:stretch>
            <a:fillRect/>
          </a:stretch>
        </p:blipFill>
        <p:spPr>
          <a:xfrm>
            <a:off x="685800" y="341963"/>
            <a:ext cx="7772400" cy="445957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a:extLst>
              <a:ext uri="{FF2B5EF4-FFF2-40B4-BE49-F238E27FC236}">
                <a16:creationId xmlns:a16="http://schemas.microsoft.com/office/drawing/2014/main" id="{7C5905A5-3B8E-4C48-977D-4CB3642C11D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103188"/>
            <a:ext cx="7924800" cy="3970337"/>
          </a:xfrm>
          <a:prstGeom prst="rect">
            <a:avLst/>
          </a:prstGeom>
          <a:solidFill>
            <a:schemeClr val="tx1"/>
          </a:solidFill>
          <a:ln w="19050">
            <a:solidFill>
              <a:srgbClr val="00FFFF"/>
            </a:solidFill>
            <a:miter lim="800000"/>
            <a:headEnd/>
            <a:tailEnd/>
          </a:ln>
        </p:spPr>
      </p:pic>
      <p:pic>
        <p:nvPicPr>
          <p:cNvPr id="3" name="Picture 2">
            <a:extLst>
              <a:ext uri="{FF2B5EF4-FFF2-40B4-BE49-F238E27FC236}">
                <a16:creationId xmlns:a16="http://schemas.microsoft.com/office/drawing/2014/main" id="{C2A33A16-C4DA-7F4D-AC90-CCE7891F4C3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25" y="230188"/>
            <a:ext cx="7773988" cy="4683125"/>
          </a:xfrm>
          <a:prstGeom prst="rect">
            <a:avLst/>
          </a:prstGeom>
          <a:solidFill>
            <a:schemeClr val="tx1"/>
          </a:solidFill>
          <a:ln w="9525">
            <a:solidFill>
              <a:srgbClr val="00FFFF"/>
            </a:solidFill>
            <a:miter lim="800000"/>
            <a:headEnd/>
            <a:tailEnd/>
          </a:ln>
        </p:spPr>
      </p:pic>
      <p:pic>
        <p:nvPicPr>
          <p:cNvPr id="10" name="Picture 9">
            <a:extLst>
              <a:ext uri="{FF2B5EF4-FFF2-40B4-BE49-F238E27FC236}">
                <a16:creationId xmlns:a16="http://schemas.microsoft.com/office/drawing/2014/main" id="{E1A5023C-43D6-9448-82D2-9D1F8BC9DF9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0550" y="585788"/>
            <a:ext cx="7196138" cy="3970337"/>
          </a:xfrm>
          <a:prstGeom prst="rect">
            <a:avLst/>
          </a:prstGeom>
          <a:solidFill>
            <a:schemeClr val="tx1"/>
          </a:solidFill>
          <a:ln w="9525">
            <a:solidFill>
              <a:srgbClr val="0070C0"/>
            </a:solidFill>
            <a:miter lim="800000"/>
            <a:headEnd/>
            <a:tailEnd/>
          </a:ln>
        </p:spPr>
      </p:pic>
      <p:pic>
        <p:nvPicPr>
          <p:cNvPr id="13" name="Picture 12">
            <a:extLst>
              <a:ext uri="{FF2B5EF4-FFF2-40B4-BE49-F238E27FC236}">
                <a16:creationId xmlns:a16="http://schemas.microsoft.com/office/drawing/2014/main" id="{1A5F2724-F8D7-0747-B65F-BA7BC7BB086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85825" y="871538"/>
            <a:ext cx="7475538" cy="4041775"/>
          </a:xfrm>
          <a:prstGeom prst="rect">
            <a:avLst/>
          </a:prstGeom>
          <a:solidFill>
            <a:schemeClr val="tx1"/>
          </a:solidFill>
          <a:ln w="9525">
            <a:solidFill>
              <a:srgbClr val="00B0F0"/>
            </a:solidFill>
            <a:miter lim="800000"/>
            <a:headEnd/>
            <a:tailEnd/>
          </a:ln>
        </p:spPr>
      </p:pic>
      <p:pic>
        <p:nvPicPr>
          <p:cNvPr id="14" name="Picture 13">
            <a:extLst>
              <a:ext uri="{FF2B5EF4-FFF2-40B4-BE49-F238E27FC236}">
                <a16:creationId xmlns:a16="http://schemas.microsoft.com/office/drawing/2014/main" id="{1C3B41E6-253E-534D-81BB-E595FF5181C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247775" y="1120775"/>
            <a:ext cx="7305675" cy="3721100"/>
          </a:xfrm>
          <a:prstGeom prst="rect">
            <a:avLst/>
          </a:prstGeom>
          <a:solidFill>
            <a:schemeClr val="tx1"/>
          </a:solidFill>
          <a:ln w="15875">
            <a:solidFill>
              <a:srgbClr val="00B0F0"/>
            </a:solidFill>
            <a:miter lim="800000"/>
            <a:headEnd/>
            <a:tailEnd/>
          </a:ln>
        </p:spPr>
      </p:pic>
      <p:pic>
        <p:nvPicPr>
          <p:cNvPr id="15" name="Picture 3">
            <a:extLst>
              <a:ext uri="{FF2B5EF4-FFF2-40B4-BE49-F238E27FC236}">
                <a16:creationId xmlns:a16="http://schemas.microsoft.com/office/drawing/2014/main" id="{A6A6744B-A1EB-7446-BA45-1A35684976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11325" y="1509713"/>
            <a:ext cx="6945313" cy="3581400"/>
          </a:xfrm>
          <a:prstGeom prst="rect">
            <a:avLst/>
          </a:prstGeom>
          <a:solidFill>
            <a:schemeClr val="tx1"/>
          </a:solidFill>
          <a:ln w="9525">
            <a:solidFill>
              <a:srgbClr val="00B0F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MCj04396100000[1]">
            <a:extLst>
              <a:ext uri="{FF2B5EF4-FFF2-40B4-BE49-F238E27FC236}">
                <a16:creationId xmlns:a16="http://schemas.microsoft.com/office/drawing/2014/main" id="{DB0B099D-D791-9F48-8567-33EC59C32E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0400" y="2343150"/>
            <a:ext cx="2362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a:extLst>
              <a:ext uri="{FF2B5EF4-FFF2-40B4-BE49-F238E27FC236}">
                <a16:creationId xmlns:a16="http://schemas.microsoft.com/office/drawing/2014/main" id="{E2DE26C0-8FC6-F147-9400-ADBFD30347F8}"/>
              </a:ext>
            </a:extLst>
          </p:cNvPr>
          <p:cNvSpPr txBox="1">
            <a:spLocks noChangeArrowheads="1"/>
          </p:cNvSpPr>
          <p:nvPr/>
        </p:nvSpPr>
        <p:spPr>
          <a:xfrm>
            <a:off x="838200" y="1241425"/>
            <a:ext cx="7239000" cy="571500"/>
          </a:xfrm>
          <a:prstGeom prst="rect">
            <a:avLst/>
          </a:prstGeom>
        </p:spPr>
        <p:txBody>
          <a:bodyPr/>
          <a:lstStyle>
            <a:lvl1pPr marL="342900" indent="-342900">
              <a:defRPr sz="1400">
                <a:solidFill>
                  <a:schemeClr val="tx1"/>
                </a:solidFill>
                <a:latin typeface="Tahoma" panose="020B0604030504040204" pitchFamily="34" charset="0"/>
                <a:ea typeface="ＭＳ Ｐゴシック" panose="020B0600070205080204" pitchFamily="34" charset="-128"/>
              </a:defRPr>
            </a:lvl1pPr>
            <a:lvl2pPr marL="742950" indent="-285750">
              <a:defRPr sz="1400">
                <a:solidFill>
                  <a:schemeClr val="tx1"/>
                </a:solidFill>
                <a:latin typeface="Tahoma" panose="020B0604030504040204" pitchFamily="34" charset="0"/>
                <a:ea typeface="ＭＳ Ｐゴシック" panose="020B0600070205080204" pitchFamily="34" charset="-128"/>
              </a:defRPr>
            </a:lvl2pPr>
            <a:lvl3pPr marL="1143000" indent="-228600">
              <a:defRPr sz="1400">
                <a:solidFill>
                  <a:schemeClr val="tx1"/>
                </a:solidFill>
                <a:latin typeface="Tahoma" panose="020B0604030504040204" pitchFamily="34" charset="0"/>
                <a:ea typeface="ＭＳ Ｐゴシック" panose="020B0600070205080204" pitchFamily="34" charset="-128"/>
              </a:defRPr>
            </a:lvl3pPr>
            <a:lvl4pPr marL="1600200" indent="-228600">
              <a:defRPr sz="1400">
                <a:solidFill>
                  <a:schemeClr val="tx1"/>
                </a:solidFill>
                <a:latin typeface="Tahoma" panose="020B0604030504040204" pitchFamily="34" charset="0"/>
                <a:ea typeface="ＭＳ Ｐゴシック" panose="020B0600070205080204" pitchFamily="34" charset="-128"/>
              </a:defRPr>
            </a:lvl4pPr>
            <a:lvl5pPr marL="2057400" indent="-228600">
              <a:defRPr sz="1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20000"/>
              </a:spcBef>
              <a:buClr>
                <a:srgbClr val="66FFFF"/>
              </a:buClr>
              <a:defRPr/>
            </a:pPr>
            <a:r>
              <a:rPr lang="en-US" altLang="en-US" sz="2400">
                <a:solidFill>
                  <a:schemeClr val="bg1"/>
                </a:solidFill>
                <a:effectLst>
                  <a:outerShdw blurRad="38100" dist="38100" dir="2700000" algn="tl">
                    <a:srgbClr val="000000"/>
                  </a:outerShdw>
                </a:effectLst>
              </a:rPr>
              <a:t>Guillermo E. Umpierrez, MD, CDE</a:t>
            </a:r>
          </a:p>
          <a:p>
            <a:pPr algn="ctr" eaLnBrk="1" hangingPunct="1">
              <a:spcBef>
                <a:spcPct val="20000"/>
              </a:spcBef>
              <a:buClr>
                <a:srgbClr val="66FFFF"/>
              </a:buClr>
              <a:defRPr/>
            </a:pPr>
            <a:r>
              <a:rPr lang="en-US" altLang="en-US" sz="2400">
                <a:solidFill>
                  <a:schemeClr val="bg1"/>
                </a:solidFill>
                <a:effectLst>
                  <a:outerShdw blurRad="38100" dist="38100" dir="2700000" algn="tl">
                    <a:srgbClr val="000000"/>
                  </a:outerShdw>
                </a:effectLst>
              </a:rPr>
              <a:t>geumpie@emory.edu</a:t>
            </a:r>
          </a:p>
        </p:txBody>
      </p:sp>
      <p:sp>
        <p:nvSpPr>
          <p:cNvPr id="16" name="Rectangle 3">
            <a:extLst>
              <a:ext uri="{FF2B5EF4-FFF2-40B4-BE49-F238E27FC236}">
                <a16:creationId xmlns:a16="http://schemas.microsoft.com/office/drawing/2014/main" id="{DBBB9466-A170-EF46-AA97-52BEC20F9D5B}"/>
              </a:ext>
            </a:extLst>
          </p:cNvPr>
          <p:cNvSpPr txBox="1">
            <a:spLocks noChangeArrowheads="1"/>
          </p:cNvSpPr>
          <p:nvPr/>
        </p:nvSpPr>
        <p:spPr>
          <a:xfrm>
            <a:off x="0" y="171450"/>
            <a:ext cx="9144000" cy="876300"/>
          </a:xfrm>
          <a:prstGeom prst="rect">
            <a:avLst/>
          </a:prstGeom>
          <a:solidFill>
            <a:schemeClr val="accent2"/>
          </a:solidFill>
        </p:spPr>
        <p:txBody>
          <a:bodyPr/>
          <a:lstStyle>
            <a:lvl1pPr marL="342900" indent="-342900">
              <a:defRPr sz="1400">
                <a:solidFill>
                  <a:schemeClr val="tx1"/>
                </a:solidFill>
                <a:latin typeface="Tahoma" panose="020B0604030504040204" pitchFamily="34" charset="0"/>
                <a:ea typeface="ＭＳ Ｐゴシック" panose="020B0600070205080204" pitchFamily="34" charset="-128"/>
              </a:defRPr>
            </a:lvl1pPr>
            <a:lvl2pPr marL="742950" indent="-285750">
              <a:defRPr sz="1400">
                <a:solidFill>
                  <a:schemeClr val="tx1"/>
                </a:solidFill>
                <a:latin typeface="Tahoma" panose="020B0604030504040204" pitchFamily="34" charset="0"/>
                <a:ea typeface="ＭＳ Ｐゴシック" panose="020B0600070205080204" pitchFamily="34" charset="-128"/>
              </a:defRPr>
            </a:lvl2pPr>
            <a:lvl3pPr marL="1143000" indent="-228600">
              <a:defRPr sz="1400">
                <a:solidFill>
                  <a:schemeClr val="tx1"/>
                </a:solidFill>
                <a:latin typeface="Tahoma" panose="020B0604030504040204" pitchFamily="34" charset="0"/>
                <a:ea typeface="ＭＳ Ｐゴシック" panose="020B0600070205080204" pitchFamily="34" charset="-128"/>
              </a:defRPr>
            </a:lvl3pPr>
            <a:lvl4pPr marL="1600200" indent="-228600">
              <a:defRPr sz="1400">
                <a:solidFill>
                  <a:schemeClr val="tx1"/>
                </a:solidFill>
                <a:latin typeface="Tahoma" panose="020B0604030504040204" pitchFamily="34" charset="0"/>
                <a:ea typeface="ＭＳ Ｐゴシック" panose="020B0600070205080204" pitchFamily="34" charset="-128"/>
              </a:defRPr>
            </a:lvl4pPr>
            <a:lvl5pPr marL="2057400" indent="-228600">
              <a:defRPr sz="1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20000"/>
              </a:spcBef>
              <a:buClr>
                <a:srgbClr val="66FFFF"/>
              </a:buClr>
              <a:defRPr/>
            </a:pPr>
            <a:r>
              <a:rPr lang="en-US" altLang="en-US" sz="5400">
                <a:solidFill>
                  <a:srgbClr val="FFFF00"/>
                </a:solidFill>
                <a:effectLst>
                  <a:outerShdw blurRad="38100" dist="38100" dir="2700000" algn="tl">
                    <a:srgbClr val="000000"/>
                  </a:outerShdw>
                </a:effectLst>
              </a:rPr>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37CB-DED6-2049-81F8-F1AE4EE68370}"/>
              </a:ext>
            </a:extLst>
          </p:cNvPr>
          <p:cNvSpPr>
            <a:spLocks noGrp="1"/>
          </p:cNvSpPr>
          <p:nvPr>
            <p:ph type="title"/>
          </p:nvPr>
        </p:nvSpPr>
        <p:spPr>
          <a:xfrm>
            <a:off x="647374" y="402981"/>
            <a:ext cx="7732021" cy="820615"/>
          </a:xfrm>
        </p:spPr>
        <p:txBody>
          <a:bodyPr/>
          <a:lstStyle/>
          <a:p>
            <a:r>
              <a:rPr lang="en-US" sz="2769" dirty="0">
                <a:effectLst/>
                <a:latin typeface="Calibri" panose="020F0502020204030204" pitchFamily="34" charset="0"/>
                <a:cs typeface="Calibri" panose="020F0502020204030204" pitchFamily="34" charset="0"/>
              </a:rPr>
              <a:t>Guidelines Recommendations for Glucose Targets in Non-ICU Settings</a:t>
            </a:r>
            <a:endParaRPr lang="en-US" sz="2769" dirty="0">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B42D67B3-D201-E94A-9AAE-E34AABE03524}"/>
              </a:ext>
            </a:extLst>
          </p:cNvPr>
          <p:cNvGraphicFramePr>
            <a:graphicFrameLocks noGrp="1"/>
          </p:cNvGraphicFramePr>
          <p:nvPr>
            <p:ph idx="1"/>
            <p:extLst>
              <p:ext uri="{D42A27DB-BD31-4B8C-83A1-F6EECF244321}">
                <p14:modId xmlns:p14="http://schemas.microsoft.com/office/powerpoint/2010/main" val="909664065"/>
              </p:ext>
            </p:extLst>
          </p:nvPr>
        </p:nvGraphicFramePr>
        <p:xfrm>
          <a:off x="175846" y="1494875"/>
          <a:ext cx="8675076" cy="3063739"/>
        </p:xfrm>
        <a:graphic>
          <a:graphicData uri="http://schemas.openxmlformats.org/drawingml/2006/table">
            <a:tbl>
              <a:tblPr firstRow="1" bandRow="1">
                <a:tableStyleId>{21E4AEA4-8DFA-4A89-87EB-49C32662AFE0}</a:tableStyleId>
              </a:tblPr>
              <a:tblGrid>
                <a:gridCol w="4337538">
                  <a:extLst>
                    <a:ext uri="{9D8B030D-6E8A-4147-A177-3AD203B41FA5}">
                      <a16:colId xmlns:a16="http://schemas.microsoft.com/office/drawing/2014/main" val="546851639"/>
                    </a:ext>
                  </a:extLst>
                </a:gridCol>
                <a:gridCol w="4337538">
                  <a:extLst>
                    <a:ext uri="{9D8B030D-6E8A-4147-A177-3AD203B41FA5}">
                      <a16:colId xmlns:a16="http://schemas.microsoft.com/office/drawing/2014/main" val="4185461643"/>
                    </a:ext>
                  </a:extLst>
                </a:gridCol>
              </a:tblGrid>
              <a:tr h="556455">
                <a:tc>
                  <a:txBody>
                    <a:bodyPr/>
                    <a:lstStyle/>
                    <a:p>
                      <a:pPr algn="ctr"/>
                      <a:r>
                        <a:rPr lang="en-US" sz="1500" dirty="0"/>
                        <a:t>Clinical Societies</a:t>
                      </a:r>
                    </a:p>
                  </a:txBody>
                  <a:tcPr marL="87532" marR="87532" marT="43766" marB="43766">
                    <a:solidFill>
                      <a:srgbClr val="0070C0"/>
                    </a:solidFill>
                  </a:tcPr>
                </a:tc>
                <a:tc>
                  <a:txBody>
                    <a:bodyPr/>
                    <a:lstStyle/>
                    <a:p>
                      <a:pPr algn="ctr"/>
                      <a:r>
                        <a:rPr lang="en-US" sz="1500" dirty="0"/>
                        <a:t>Target Glucose Levels</a:t>
                      </a:r>
                    </a:p>
                    <a:p>
                      <a:pPr algn="ctr"/>
                      <a:endParaRPr lang="en-US" sz="1500" dirty="0"/>
                    </a:p>
                  </a:txBody>
                  <a:tcPr marL="87532" marR="87532" marT="43766" marB="43766">
                    <a:solidFill>
                      <a:srgbClr val="0070C0"/>
                    </a:solidFill>
                  </a:tcPr>
                </a:tc>
                <a:extLst>
                  <a:ext uri="{0D108BD9-81ED-4DB2-BD59-A6C34878D82A}">
                    <a16:rowId xmlns:a16="http://schemas.microsoft.com/office/drawing/2014/main" val="1648270961"/>
                  </a:ext>
                </a:extLst>
              </a:tr>
              <a:tr h="603348">
                <a:tc>
                  <a:txBody>
                    <a:bodyPr/>
                    <a:lstStyle/>
                    <a:p>
                      <a:r>
                        <a:rPr lang="en-US" sz="1700" dirty="0"/>
                        <a:t>American Diabetes Association</a:t>
                      </a:r>
                    </a:p>
                  </a:txBody>
                  <a:tcPr marL="87532" marR="87532" marT="43766" marB="43766"/>
                </a:tc>
                <a:tc>
                  <a:txBody>
                    <a:bodyPr/>
                    <a:lstStyle/>
                    <a:p>
                      <a:pPr marL="0" marR="0" lvl="0" indent="0" algn="l" defTabSz="1137879" rtl="0" eaLnBrk="1" fontAlgn="auto" latinLnBrk="0" hangingPunct="1">
                        <a:lnSpc>
                          <a:spcPct val="100000"/>
                        </a:lnSpc>
                        <a:spcBef>
                          <a:spcPts val="0"/>
                        </a:spcBef>
                        <a:spcAft>
                          <a:spcPts val="0"/>
                        </a:spcAft>
                        <a:buClrTx/>
                        <a:buSzTx/>
                        <a:buFontTx/>
                        <a:buNone/>
                        <a:tabLst/>
                        <a:defRPr/>
                      </a:pPr>
                      <a:r>
                        <a:rPr lang="en-US" sz="1700" dirty="0"/>
                        <a:t>100-180 mg/dL for most patients</a:t>
                      </a:r>
                    </a:p>
                    <a:p>
                      <a:endParaRPr lang="en-US" sz="1700" kern="1200" dirty="0">
                        <a:solidFill>
                          <a:schemeClr val="dk1"/>
                        </a:solidFill>
                        <a:effectLst/>
                        <a:latin typeface="+mn-lt"/>
                        <a:ea typeface="+mn-ea"/>
                        <a:cs typeface="+mn-cs"/>
                      </a:endParaRPr>
                    </a:p>
                  </a:txBody>
                  <a:tcPr marL="87532" marR="87532" marT="43766" marB="43766"/>
                </a:tc>
                <a:extLst>
                  <a:ext uri="{0D108BD9-81ED-4DB2-BD59-A6C34878D82A}">
                    <a16:rowId xmlns:a16="http://schemas.microsoft.com/office/drawing/2014/main" val="4000362167"/>
                  </a:ext>
                </a:extLst>
              </a:tr>
              <a:tr h="603348">
                <a:tc>
                  <a:txBody>
                    <a:bodyPr/>
                    <a:lstStyle/>
                    <a:p>
                      <a:r>
                        <a:rPr lang="en-US" sz="1700" dirty="0"/>
                        <a:t>Endocrine Society</a:t>
                      </a:r>
                    </a:p>
                  </a:txBody>
                  <a:tcPr marL="87532" marR="87532" marT="43766" marB="43766"/>
                </a:tc>
                <a:tc>
                  <a:txBody>
                    <a:bodyPr/>
                    <a:lstStyle/>
                    <a:p>
                      <a:r>
                        <a:rPr lang="en-US" altLang="en-US" sz="1700" dirty="0"/>
                        <a:t>Premeal BG &lt;140 mg/dL and random BG &lt;180 mg/dL</a:t>
                      </a:r>
                      <a:endParaRPr lang="en-US" sz="1700" dirty="0"/>
                    </a:p>
                  </a:txBody>
                  <a:tcPr marL="87532" marR="87532" marT="43766" marB="43766"/>
                </a:tc>
                <a:extLst>
                  <a:ext uri="{0D108BD9-81ED-4DB2-BD59-A6C34878D82A}">
                    <a16:rowId xmlns:a16="http://schemas.microsoft.com/office/drawing/2014/main" val="3614272101"/>
                  </a:ext>
                </a:extLst>
              </a:tr>
              <a:tr h="603348">
                <a:tc>
                  <a:txBody>
                    <a:bodyPr/>
                    <a:lstStyle/>
                    <a:p>
                      <a:r>
                        <a:rPr lang="en-US" sz="1700" kern="1200" dirty="0">
                          <a:solidFill>
                            <a:schemeClr val="dk1"/>
                          </a:solidFill>
                          <a:effectLst/>
                        </a:rPr>
                        <a:t>Joint British Diabetes Society for Inpatient Care </a:t>
                      </a:r>
                      <a:endParaRPr lang="en-US" sz="1700" dirty="0"/>
                    </a:p>
                  </a:txBody>
                  <a:tcPr marL="87532" marR="87532" marT="43766" marB="43766"/>
                </a:tc>
                <a:tc>
                  <a:txBody>
                    <a:bodyPr/>
                    <a:lstStyle/>
                    <a:p>
                      <a:r>
                        <a:rPr lang="en-US" sz="1700" dirty="0"/>
                        <a:t>110-180 mg/dL, with acceptable range &lt;200 mg/dL</a:t>
                      </a:r>
                    </a:p>
                  </a:txBody>
                  <a:tcPr marL="87532" marR="87532" marT="43766" marB="43766"/>
                </a:tc>
                <a:extLst>
                  <a:ext uri="{0D108BD9-81ED-4DB2-BD59-A6C34878D82A}">
                    <a16:rowId xmlns:a16="http://schemas.microsoft.com/office/drawing/2014/main" val="543387577"/>
                  </a:ext>
                </a:extLst>
              </a:tr>
              <a:tr h="690208">
                <a:tc>
                  <a:txBody>
                    <a:bodyPr/>
                    <a:lstStyle/>
                    <a:p>
                      <a:r>
                        <a:rPr lang="en-US" sz="1700" kern="1200" dirty="0">
                          <a:solidFill>
                            <a:schemeClr val="dk1"/>
                          </a:solidFill>
                          <a:effectLst/>
                        </a:rPr>
                        <a:t>American College of Physicians </a:t>
                      </a:r>
                      <a:endParaRPr lang="en-US" sz="1700" dirty="0"/>
                    </a:p>
                  </a:txBody>
                  <a:tcPr marL="87532" marR="87532" marT="43766" marB="43766"/>
                </a:tc>
                <a:tc>
                  <a:txBody>
                    <a:bodyPr/>
                    <a:lstStyle/>
                    <a:p>
                      <a:r>
                        <a:rPr lang="en-GB" sz="1700" kern="1200" dirty="0">
                          <a:solidFill>
                            <a:schemeClr val="dk1"/>
                          </a:solidFill>
                          <a:effectLst/>
                        </a:rPr>
                        <a:t>No specific glucose targets</a:t>
                      </a:r>
                      <a:endParaRPr lang="en-US" sz="1700" kern="1200" dirty="0">
                        <a:solidFill>
                          <a:schemeClr val="dk1"/>
                        </a:solidFill>
                        <a:effectLst/>
                      </a:endParaRPr>
                    </a:p>
                    <a:p>
                      <a:r>
                        <a:rPr lang="en-GB" sz="1700" kern="1200" dirty="0">
                          <a:solidFill>
                            <a:schemeClr val="dk1"/>
                          </a:solidFill>
                          <a:effectLst/>
                        </a:rPr>
                        <a:t>BG &lt;140 mg/dL should be avoided</a:t>
                      </a:r>
                      <a:endParaRPr lang="en-US" sz="1700" kern="1200" dirty="0">
                        <a:solidFill>
                          <a:schemeClr val="dk1"/>
                        </a:solidFill>
                        <a:effectLst/>
                        <a:latin typeface="+mn-lt"/>
                        <a:ea typeface="+mn-ea"/>
                        <a:cs typeface="+mn-cs"/>
                      </a:endParaRPr>
                    </a:p>
                  </a:txBody>
                  <a:tcPr marL="87532" marR="87532" marT="43766" marB="43766"/>
                </a:tc>
                <a:extLst>
                  <a:ext uri="{0D108BD9-81ED-4DB2-BD59-A6C34878D82A}">
                    <a16:rowId xmlns:a16="http://schemas.microsoft.com/office/drawing/2014/main" val="1542809875"/>
                  </a:ext>
                </a:extLst>
              </a:tr>
            </a:tbl>
          </a:graphicData>
        </a:graphic>
      </p:graphicFrame>
      <p:sp>
        <p:nvSpPr>
          <p:cNvPr id="7" name="TextBox 6">
            <a:extLst>
              <a:ext uri="{FF2B5EF4-FFF2-40B4-BE49-F238E27FC236}">
                <a16:creationId xmlns:a16="http://schemas.microsoft.com/office/drawing/2014/main" id="{480FC4F5-0EAD-2948-876E-9203DBF3E9D0}"/>
              </a:ext>
            </a:extLst>
          </p:cNvPr>
          <p:cNvSpPr txBox="1"/>
          <p:nvPr/>
        </p:nvSpPr>
        <p:spPr>
          <a:xfrm>
            <a:off x="175846" y="4719644"/>
            <a:ext cx="4462632" cy="471155"/>
          </a:xfrm>
          <a:prstGeom prst="rect">
            <a:avLst/>
          </a:prstGeom>
          <a:noFill/>
        </p:spPr>
        <p:txBody>
          <a:bodyPr wrap="none" rtlCol="0">
            <a:spAutoFit/>
          </a:bodyPr>
          <a:lstStyle/>
          <a:p>
            <a:r>
              <a:rPr lang="en-US" sz="1231" dirty="0">
                <a:solidFill>
                  <a:schemeClr val="bg1"/>
                </a:solidFill>
              </a:rPr>
              <a:t>Pasquel et al. Lancet Diabetes Endocrinol 2021; </a:t>
            </a:r>
            <a:r>
              <a:rPr lang="en-US" sz="1231" b="1" dirty="0">
                <a:solidFill>
                  <a:schemeClr val="bg1"/>
                </a:solidFill>
              </a:rPr>
              <a:t>9</a:t>
            </a:r>
            <a:r>
              <a:rPr lang="en-US" sz="1231" dirty="0">
                <a:solidFill>
                  <a:schemeClr val="bg1"/>
                </a:solidFill>
              </a:rPr>
              <a:t>(3): 174-88</a:t>
            </a:r>
          </a:p>
          <a:p>
            <a:r>
              <a:rPr lang="en-US" sz="1231" dirty="0">
                <a:solidFill>
                  <a:schemeClr val="bg1"/>
                </a:solidFill>
              </a:rPr>
              <a:t>ADA Standards of Care. Diabetes care 2023 </a:t>
            </a:r>
          </a:p>
        </p:txBody>
      </p:sp>
    </p:spTree>
    <p:extLst>
      <p:ext uri="{BB962C8B-B14F-4D97-AF65-F5344CB8AC3E}">
        <p14:creationId xmlns:p14="http://schemas.microsoft.com/office/powerpoint/2010/main" val="233036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3">
            <a:extLst>
              <a:ext uri="{FF2B5EF4-FFF2-40B4-BE49-F238E27FC236}">
                <a16:creationId xmlns:a16="http://schemas.microsoft.com/office/drawing/2014/main" id="{EEA11D5B-82BD-0B48-BA25-7BD856607DB1}"/>
              </a:ext>
            </a:extLst>
          </p:cNvPr>
          <p:cNvSpPr txBox="1">
            <a:spLocks noChangeArrowheads="1"/>
          </p:cNvSpPr>
          <p:nvPr/>
        </p:nvSpPr>
        <p:spPr bwMode="auto">
          <a:xfrm>
            <a:off x="454025" y="4591050"/>
            <a:ext cx="844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68275" indent="-168275">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lnSpc>
                <a:spcPct val="90000"/>
              </a:lnSpc>
              <a:spcBef>
                <a:spcPct val="5000"/>
              </a:spcBef>
              <a:buClrTx/>
              <a:buFontTx/>
              <a:buAutoNum type="arabicPeriod"/>
            </a:pPr>
            <a:r>
              <a:rPr lang="en-US" altLang="en-US" sz="1400" dirty="0"/>
              <a:t>ACE/ADA Task Force on Inpatient Diabetes. </a:t>
            </a:r>
            <a:r>
              <a:rPr lang="en-US" altLang="en-US" sz="1400" i="1" dirty="0"/>
              <a:t>Diabetes Care.</a:t>
            </a:r>
            <a:r>
              <a:rPr lang="en-US" altLang="en-US" sz="1400" dirty="0"/>
              <a:t> 2006 &amp; 2009 </a:t>
            </a:r>
          </a:p>
          <a:p>
            <a:pPr eaLnBrk="1" hangingPunct="1">
              <a:lnSpc>
                <a:spcPct val="90000"/>
              </a:lnSpc>
              <a:spcBef>
                <a:spcPct val="5000"/>
              </a:spcBef>
              <a:buClrTx/>
              <a:buFontTx/>
              <a:buAutoNum type="arabicPeriod"/>
            </a:pPr>
            <a:r>
              <a:rPr lang="en-US" altLang="en-US" sz="1400" i="1" dirty="0"/>
              <a:t>ADA Standard of Care 2020.  Diabetes Care.</a:t>
            </a:r>
            <a:r>
              <a:rPr lang="en-US" altLang="en-US" sz="1400" dirty="0"/>
              <a:t> 2020(suppl 1).</a:t>
            </a:r>
          </a:p>
        </p:txBody>
      </p:sp>
      <p:sp>
        <p:nvSpPr>
          <p:cNvPr id="34818" name="AutoShape 4">
            <a:extLst>
              <a:ext uri="{FF2B5EF4-FFF2-40B4-BE49-F238E27FC236}">
                <a16:creationId xmlns:a16="http://schemas.microsoft.com/office/drawing/2014/main" id="{46882069-BD46-2A4E-9D08-A9F6E0E6DE35}"/>
              </a:ext>
            </a:extLst>
          </p:cNvPr>
          <p:cNvSpPr>
            <a:spLocks noChangeAspect="1" noChangeArrowheads="1" noTextEdit="1"/>
          </p:cNvSpPr>
          <p:nvPr/>
        </p:nvSpPr>
        <p:spPr bwMode="auto">
          <a:xfrm>
            <a:off x="230188" y="1371600"/>
            <a:ext cx="86868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_s386062">
            <a:extLst>
              <a:ext uri="{FF2B5EF4-FFF2-40B4-BE49-F238E27FC236}">
                <a16:creationId xmlns:a16="http://schemas.microsoft.com/office/drawing/2014/main" id="{8DCB65C7-9FBE-794D-96B6-1A1B229A0F01}"/>
              </a:ext>
            </a:extLst>
          </p:cNvPr>
          <p:cNvSpPr>
            <a:spLocks noChangeArrowheads="1"/>
          </p:cNvSpPr>
          <p:nvPr/>
        </p:nvSpPr>
        <p:spPr bwMode="auto">
          <a:xfrm>
            <a:off x="1524000" y="1927225"/>
            <a:ext cx="5029200" cy="644525"/>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r>
              <a:rPr lang="en-US" sz="2800" dirty="0">
                <a:ea typeface="+mn-ea"/>
              </a:rPr>
              <a:t>Antihyperglycemic Therapy</a:t>
            </a:r>
          </a:p>
        </p:txBody>
      </p:sp>
      <p:sp>
        <p:nvSpPr>
          <p:cNvPr id="6" name="_s386063">
            <a:extLst>
              <a:ext uri="{FF2B5EF4-FFF2-40B4-BE49-F238E27FC236}">
                <a16:creationId xmlns:a16="http://schemas.microsoft.com/office/drawing/2014/main" id="{69B97477-3B8D-D74F-97BE-C4ACF29663CC}"/>
              </a:ext>
            </a:extLst>
          </p:cNvPr>
          <p:cNvSpPr>
            <a:spLocks noChangeArrowheads="1"/>
          </p:cNvSpPr>
          <p:nvPr/>
        </p:nvSpPr>
        <p:spPr bwMode="auto">
          <a:xfrm>
            <a:off x="685800" y="2954337"/>
            <a:ext cx="3159125" cy="1046161"/>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endParaRPr lang="en-US" sz="2400" b="1" dirty="0">
              <a:latin typeface="Tahoma" charset="0"/>
              <a:ea typeface="ＭＳ Ｐゴシック" charset="0"/>
              <a:cs typeface="MS PGothic" charset="0"/>
            </a:endParaRPr>
          </a:p>
          <a:p>
            <a:pPr algn="ctr" eaLnBrk="1" hangingPunct="1">
              <a:defRPr/>
            </a:pPr>
            <a:r>
              <a:rPr lang="en-US" sz="2400" b="1" dirty="0">
                <a:latin typeface="Tahoma" charset="0"/>
                <a:ea typeface="ＭＳ Ｐゴシック" charset="0"/>
                <a:cs typeface="MS PGothic" charset="0"/>
              </a:rPr>
              <a:t>Insulin</a:t>
            </a:r>
            <a:r>
              <a:rPr lang="en-US" sz="2400" dirty="0">
                <a:latin typeface="Tahoma" charset="0"/>
                <a:ea typeface="ＭＳ Ｐゴシック" charset="0"/>
                <a:cs typeface="MS PGothic" charset="0"/>
              </a:rPr>
              <a:t> </a:t>
            </a:r>
          </a:p>
          <a:p>
            <a:pPr algn="ctr" eaLnBrk="1" hangingPunct="1">
              <a:defRPr/>
            </a:pPr>
            <a:r>
              <a:rPr lang="en-US" sz="2400" dirty="0">
                <a:latin typeface="Tahoma" charset="0"/>
                <a:ea typeface="ＭＳ Ｐゴシック" charset="0"/>
                <a:cs typeface="MS PGothic" charset="0"/>
              </a:rPr>
              <a:t>Recommended</a:t>
            </a:r>
          </a:p>
          <a:p>
            <a:pPr algn="ctr" eaLnBrk="1" hangingPunct="1">
              <a:defRPr/>
            </a:pPr>
            <a:endParaRPr lang="en-US" sz="2400" dirty="0">
              <a:latin typeface="Tahoma" charset="0"/>
              <a:ea typeface="ＭＳ Ｐゴシック" charset="0"/>
              <a:cs typeface="MS PGothic" charset="0"/>
            </a:endParaRPr>
          </a:p>
          <a:p>
            <a:pPr algn="ctr" eaLnBrk="1" hangingPunct="1">
              <a:defRPr/>
            </a:pPr>
            <a:endParaRPr lang="en-US" sz="2400" dirty="0">
              <a:latin typeface="Tahoma" charset="0"/>
              <a:ea typeface="ＭＳ Ｐゴシック" charset="0"/>
              <a:cs typeface="MS PGothic" charset="0"/>
            </a:endParaRPr>
          </a:p>
        </p:txBody>
      </p:sp>
      <p:sp>
        <p:nvSpPr>
          <p:cNvPr id="7" name="_s386064">
            <a:extLst>
              <a:ext uri="{FF2B5EF4-FFF2-40B4-BE49-F238E27FC236}">
                <a16:creationId xmlns:a16="http://schemas.microsoft.com/office/drawing/2014/main" id="{17A323A5-2578-7949-BED5-C1C9DB76AD1B}"/>
              </a:ext>
            </a:extLst>
          </p:cNvPr>
          <p:cNvSpPr>
            <a:spLocks noChangeArrowheads="1"/>
          </p:cNvSpPr>
          <p:nvPr/>
        </p:nvSpPr>
        <p:spPr bwMode="auto">
          <a:xfrm>
            <a:off x="4371975" y="2954338"/>
            <a:ext cx="3095625" cy="1046162"/>
          </a:xfrm>
          <a:prstGeom prst="roundRect">
            <a:avLst>
              <a:gd name="adj" fmla="val 16667"/>
            </a:avLst>
          </a:prstGeom>
          <a:solidFill>
            <a:schemeClr val="accent1">
              <a:lumMod val="20000"/>
              <a:lumOff val="80000"/>
            </a:schemeClr>
          </a:solidFill>
          <a:ln w="28575">
            <a:noFill/>
            <a:round/>
            <a:headEnd/>
            <a:tailEnd/>
          </a:ln>
        </p:spPr>
        <p:txBody>
          <a:bodyPr lIns="0" tIns="0" rIns="0" bIns="0" anchor="ctr"/>
          <a:lstStyle/>
          <a:p>
            <a:pPr algn="ctr" eaLnBrk="1" hangingPunct="1">
              <a:defRPr/>
            </a:pPr>
            <a:endParaRPr lang="en-US" sz="2400" b="1">
              <a:latin typeface="Tahoma" charset="0"/>
              <a:ea typeface="ＭＳ Ｐゴシック" charset="0"/>
              <a:cs typeface="MS PGothic" charset="0"/>
            </a:endParaRPr>
          </a:p>
          <a:p>
            <a:pPr algn="ctr" eaLnBrk="1" hangingPunct="1">
              <a:defRPr/>
            </a:pPr>
            <a:r>
              <a:rPr lang="en-US" sz="2400" b="1">
                <a:latin typeface="Tahoma" charset="0"/>
                <a:ea typeface="ＭＳ Ｐゴシック" charset="0"/>
                <a:cs typeface="MS PGothic" charset="0"/>
              </a:rPr>
              <a:t>OADs</a:t>
            </a:r>
            <a:r>
              <a:rPr lang="en-US" sz="2400">
                <a:latin typeface="Tahoma" charset="0"/>
                <a:ea typeface="ＭＳ Ｐゴシック" charset="0"/>
                <a:cs typeface="MS PGothic" charset="0"/>
              </a:rPr>
              <a:t>  </a:t>
            </a:r>
            <a:br>
              <a:rPr lang="en-US" sz="2400">
                <a:latin typeface="Tahoma" charset="0"/>
                <a:ea typeface="ＭＳ Ｐゴシック" charset="0"/>
                <a:cs typeface="MS PGothic" charset="0"/>
              </a:rPr>
            </a:br>
            <a:r>
              <a:rPr lang="en-US" sz="2400">
                <a:latin typeface="Tahoma" charset="0"/>
                <a:ea typeface="ＭＳ Ｐゴシック" charset="0"/>
                <a:cs typeface="MS PGothic" charset="0"/>
              </a:rPr>
              <a:t>Not Generally Recommended</a:t>
            </a:r>
          </a:p>
          <a:p>
            <a:pPr algn="ctr" eaLnBrk="1" hangingPunct="1">
              <a:defRPr/>
            </a:pPr>
            <a:endParaRPr lang="en-US" sz="2400">
              <a:latin typeface="Tahoma" charset="0"/>
              <a:ea typeface="ＭＳ Ｐゴシック" charset="0"/>
              <a:cs typeface="MS PGothic" charset="0"/>
            </a:endParaRPr>
          </a:p>
        </p:txBody>
      </p:sp>
      <p:sp>
        <p:nvSpPr>
          <p:cNvPr id="12" name="Rectangle 18">
            <a:extLst>
              <a:ext uri="{FF2B5EF4-FFF2-40B4-BE49-F238E27FC236}">
                <a16:creationId xmlns:a16="http://schemas.microsoft.com/office/drawing/2014/main" id="{8096CC9C-7976-4246-82FB-8AC2020297B8}"/>
              </a:ext>
            </a:extLst>
          </p:cNvPr>
          <p:cNvSpPr txBox="1">
            <a:spLocks noChangeArrowheads="1"/>
          </p:cNvSpPr>
          <p:nvPr/>
        </p:nvSpPr>
        <p:spPr>
          <a:xfrm>
            <a:off x="211138" y="277813"/>
            <a:ext cx="8534400" cy="857250"/>
          </a:xfrm>
          <a:prstGeom prst="rect">
            <a:avLst/>
          </a:prstGeom>
        </p:spPr>
        <p:txBody>
          <a:bodyPr/>
          <a:lstStyle/>
          <a:p>
            <a:pPr algn="ctr" eaLnBrk="1" hangingPunct="1">
              <a:lnSpc>
                <a:spcPct val="90000"/>
              </a:lnSpc>
              <a:defRPr/>
            </a:pPr>
            <a:r>
              <a:rPr lang="en-US" sz="3600" kern="0" dirty="0">
                <a:solidFill>
                  <a:srgbClr val="FFFF00"/>
                </a:solidFill>
                <a:latin typeface="Calibri" panose="020F0502020204030204" pitchFamily="34" charset="0"/>
                <a:ea typeface="+mj-ea"/>
                <a:cs typeface="Calibri" panose="020F0502020204030204" pitchFamily="34" charset="0"/>
              </a:rPr>
              <a:t>Recommendations for Managing Patients With Diabetes in the Hospital Setting</a:t>
            </a:r>
          </a:p>
        </p:txBody>
      </p:sp>
      <p:cxnSp>
        <p:nvCxnSpPr>
          <p:cNvPr id="34823" name="_s386061">
            <a:extLst>
              <a:ext uri="{FF2B5EF4-FFF2-40B4-BE49-F238E27FC236}">
                <a16:creationId xmlns:a16="http://schemas.microsoft.com/office/drawing/2014/main" id="{42BE516A-E737-1648-91E0-D812A21AA1F4}"/>
              </a:ext>
            </a:extLst>
          </p:cNvPr>
          <p:cNvCxnSpPr>
            <a:cxnSpLocks noChangeShapeType="1"/>
          </p:cNvCxnSpPr>
          <p:nvPr/>
        </p:nvCxnSpPr>
        <p:spPr bwMode="auto">
          <a:xfrm rot="-5400000">
            <a:off x="3060700" y="1793876"/>
            <a:ext cx="250825" cy="1841500"/>
          </a:xfrm>
          <a:prstGeom prst="bentConnector3">
            <a:avLst>
              <a:gd name="adj1" fmla="val 49764"/>
            </a:avLst>
          </a:prstGeom>
          <a:noFill/>
          <a:ln w="25400">
            <a:solidFill>
              <a:srgbClr val="FFFF00"/>
            </a:solidFill>
            <a:miter lim="800000"/>
            <a:headEnd type="triangle" w="lg" len="med"/>
            <a:tailEnd/>
          </a:ln>
          <a:extLst>
            <a:ext uri="{909E8E84-426E-40DD-AFC4-6F175D3DCCD1}">
              <a14:hiddenFill xmlns:a14="http://schemas.microsoft.com/office/drawing/2010/main">
                <a:noFill/>
              </a14:hiddenFill>
            </a:ext>
          </a:extLst>
        </p:spPr>
      </p:cxnSp>
      <p:cxnSp>
        <p:nvCxnSpPr>
          <p:cNvPr id="34824" name="_s386061">
            <a:extLst>
              <a:ext uri="{FF2B5EF4-FFF2-40B4-BE49-F238E27FC236}">
                <a16:creationId xmlns:a16="http://schemas.microsoft.com/office/drawing/2014/main" id="{AC27008B-F4AD-8C40-ABD0-A2C01E05325F}"/>
              </a:ext>
            </a:extLst>
          </p:cNvPr>
          <p:cNvCxnSpPr>
            <a:cxnSpLocks noChangeShapeType="1"/>
          </p:cNvCxnSpPr>
          <p:nvPr/>
        </p:nvCxnSpPr>
        <p:spPr bwMode="auto">
          <a:xfrm rot="5400000" flipH="1">
            <a:off x="4886326" y="1943100"/>
            <a:ext cx="152400" cy="1692275"/>
          </a:xfrm>
          <a:prstGeom prst="bentConnector2">
            <a:avLst/>
          </a:prstGeom>
          <a:noFill/>
          <a:ln w="25400">
            <a:solidFill>
              <a:srgbClr val="FFFF00"/>
            </a:solidFill>
            <a:miter lim="800000"/>
            <a:headEnd type="triangle" w="lg" len="med"/>
            <a:tailEnd/>
          </a:ln>
          <a:extLst>
            <a:ext uri="{909E8E84-426E-40DD-AFC4-6F175D3DCCD1}">
              <a14:hiddenFill xmlns:a14="http://schemas.microsoft.com/office/drawing/2010/main">
                <a:noFill/>
              </a14:hiddenFill>
            </a:ext>
          </a:extLst>
        </p:spPr>
      </p:cxnSp>
      <p:sp>
        <p:nvSpPr>
          <p:cNvPr id="26634" name="Rectangle 6">
            <a:extLst>
              <a:ext uri="{FF2B5EF4-FFF2-40B4-BE49-F238E27FC236}">
                <a16:creationId xmlns:a16="http://schemas.microsoft.com/office/drawing/2014/main" id="{95257614-280D-8247-BA94-64B5AD90605B}"/>
              </a:ext>
            </a:extLst>
          </p:cNvPr>
          <p:cNvSpPr>
            <a:spLocks noChangeArrowheads="1"/>
          </p:cNvSpPr>
          <p:nvPr/>
        </p:nvSpPr>
        <p:spPr bwMode="auto">
          <a:xfrm>
            <a:off x="533400" y="1393825"/>
            <a:ext cx="8077200" cy="34925"/>
          </a:xfrm>
          <a:prstGeom prst="rect">
            <a:avLst/>
          </a:prstGeom>
          <a:gradFill rotWithShape="0">
            <a:gsLst>
              <a:gs pos="0">
                <a:srgbClr val="FF0000"/>
              </a:gs>
              <a:gs pos="100000">
                <a:srgbClr val="13017C"/>
              </a:gs>
            </a:gsLst>
            <a:lin ang="0" scaled="1"/>
          </a:gradFill>
          <a:ln>
            <a:noFill/>
          </a:ln>
          <a:effectLst>
            <a:outerShdw blurRad="63500" dist="38099" dir="2700000" algn="ctr" rotWithShape="0">
              <a:schemeClr val="bg2">
                <a:alpha val="74998"/>
              </a:schemeClr>
            </a:outerShdw>
          </a:effectLst>
        </p:spPr>
        <p:txBody>
          <a:bodyPr wrap="none" anchor="ctr"/>
          <a:lstStyle/>
          <a:p>
            <a:pPr eaLnBrk="1" hangingPunct="1">
              <a:defRPr/>
            </a:pPr>
            <a:endParaRPr lang="en-US">
              <a:latin typeface="Arial" charset="0"/>
              <a:ea typeface="ＭＳ Ｐゴシック" charset="0"/>
              <a:cs typeface="MS PGothic"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D85A052-6E39-0C48-8348-7F47B418590C}"/>
              </a:ext>
            </a:extLst>
          </p:cNvPr>
          <p:cNvSpPr>
            <a:spLocks noGrp="1"/>
          </p:cNvSpPr>
          <p:nvPr>
            <p:ph type="title"/>
          </p:nvPr>
        </p:nvSpPr>
        <p:spPr>
          <a:xfrm>
            <a:off x="304800" y="177800"/>
            <a:ext cx="8839200" cy="793750"/>
          </a:xfrm>
        </p:spPr>
        <p:txBody>
          <a:bodyPr/>
          <a:lstStyle/>
          <a:p>
            <a:pPr defTabSz="114300">
              <a:defRPr/>
            </a:pPr>
            <a:r>
              <a:rPr lang="en-US" altLang="en-US" sz="3200" dirty="0">
                <a:latin typeface="Calibri" panose="020F0502020204030204" pitchFamily="34" charset="0"/>
                <a:ea typeface="ＭＳ Ｐゴシック" panose="020B0600070205080204" pitchFamily="34" charset="-128"/>
                <a:cs typeface="Calibri" panose="020F0502020204030204" pitchFamily="34" charset="0"/>
              </a:rPr>
              <a:t>Rabbit 2 Trial: Changes in Glucose Levels With Basal-Bolus vs. Sliding Scale Insulin</a:t>
            </a:r>
          </a:p>
        </p:txBody>
      </p:sp>
      <p:sp>
        <p:nvSpPr>
          <p:cNvPr id="43010" name="Text Box 5">
            <a:extLst>
              <a:ext uri="{FF2B5EF4-FFF2-40B4-BE49-F238E27FC236}">
                <a16:creationId xmlns:a16="http://schemas.microsoft.com/office/drawing/2014/main" id="{0A7EB647-B17A-CC42-8D16-AF5FB893CC7B}"/>
              </a:ext>
            </a:extLst>
          </p:cNvPr>
          <p:cNvSpPr txBox="1">
            <a:spLocks noChangeArrowheads="1"/>
          </p:cNvSpPr>
          <p:nvPr/>
        </p:nvSpPr>
        <p:spPr bwMode="auto">
          <a:xfrm>
            <a:off x="354013" y="4778375"/>
            <a:ext cx="7685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30000"/>
              </a:spcBef>
              <a:buClrTx/>
              <a:buFontTx/>
              <a:buNone/>
            </a:pPr>
            <a:r>
              <a:rPr lang="fr-FR" altLang="en-US" sz="1400"/>
              <a:t>Umpierrez GE, et al. </a:t>
            </a:r>
            <a:r>
              <a:rPr lang="fr-FR" altLang="en-US" sz="1400" i="1"/>
              <a:t>Diabetes Care</a:t>
            </a:r>
            <a:r>
              <a:rPr lang="fr-FR" altLang="en-US" sz="1400"/>
              <a:t>. 2007;30(9):2181-2186.</a:t>
            </a:r>
            <a:endParaRPr lang="en-US" altLang="en-US" sz="1400"/>
          </a:p>
        </p:txBody>
      </p:sp>
      <p:sp>
        <p:nvSpPr>
          <p:cNvPr id="43011" name="Rectangle 6">
            <a:extLst>
              <a:ext uri="{FF2B5EF4-FFF2-40B4-BE49-F238E27FC236}">
                <a16:creationId xmlns:a16="http://schemas.microsoft.com/office/drawing/2014/main" id="{5075CE15-9262-524B-A6FA-F963A9DA52E0}"/>
              </a:ext>
            </a:extLst>
          </p:cNvPr>
          <p:cNvSpPr>
            <a:spLocks noChangeArrowheads="1"/>
          </p:cNvSpPr>
          <p:nvPr/>
        </p:nvSpPr>
        <p:spPr bwMode="auto">
          <a:xfrm>
            <a:off x="3727450" y="3448050"/>
            <a:ext cx="16684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600" b="1">
                <a:solidFill>
                  <a:srgbClr val="FFFF99"/>
                </a:solidFill>
              </a:rPr>
              <a:t>Days of Therapy</a:t>
            </a:r>
            <a:endParaRPr lang="en-US" altLang="en-US" sz="1400" b="1">
              <a:solidFill>
                <a:srgbClr val="FFFF99"/>
              </a:solidFill>
            </a:endParaRPr>
          </a:p>
        </p:txBody>
      </p:sp>
      <p:sp>
        <p:nvSpPr>
          <p:cNvPr id="43012" name="Line 7">
            <a:extLst>
              <a:ext uri="{FF2B5EF4-FFF2-40B4-BE49-F238E27FC236}">
                <a16:creationId xmlns:a16="http://schemas.microsoft.com/office/drawing/2014/main" id="{E43E7AA6-260B-594D-85E9-568CF3944A5A}"/>
              </a:ext>
            </a:extLst>
          </p:cNvPr>
          <p:cNvSpPr>
            <a:spLocks noChangeShapeType="1"/>
          </p:cNvSpPr>
          <p:nvPr/>
        </p:nvSpPr>
        <p:spPr bwMode="auto">
          <a:xfrm>
            <a:off x="2043113" y="3138488"/>
            <a:ext cx="5043487" cy="15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3" name="Line 8">
            <a:extLst>
              <a:ext uri="{FF2B5EF4-FFF2-40B4-BE49-F238E27FC236}">
                <a16:creationId xmlns:a16="http://schemas.microsoft.com/office/drawing/2014/main" id="{F962372A-E4A8-6043-9765-F1BC13004558}"/>
              </a:ext>
            </a:extLst>
          </p:cNvPr>
          <p:cNvSpPr>
            <a:spLocks noChangeShapeType="1"/>
          </p:cNvSpPr>
          <p:nvPr/>
        </p:nvSpPr>
        <p:spPr bwMode="auto">
          <a:xfrm flipV="1">
            <a:off x="2271713" y="3138488"/>
            <a:ext cx="1587"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4" name="Line 9">
            <a:extLst>
              <a:ext uri="{FF2B5EF4-FFF2-40B4-BE49-F238E27FC236}">
                <a16:creationId xmlns:a16="http://schemas.microsoft.com/office/drawing/2014/main" id="{156BCF98-E89C-964F-A5B4-736F4F7C9AC1}"/>
              </a:ext>
            </a:extLst>
          </p:cNvPr>
          <p:cNvSpPr>
            <a:spLocks noChangeShapeType="1"/>
          </p:cNvSpPr>
          <p:nvPr/>
        </p:nvSpPr>
        <p:spPr bwMode="auto">
          <a:xfrm flipV="1">
            <a:off x="2728913" y="3138488"/>
            <a:ext cx="1587"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5" name="Line 10">
            <a:extLst>
              <a:ext uri="{FF2B5EF4-FFF2-40B4-BE49-F238E27FC236}">
                <a16:creationId xmlns:a16="http://schemas.microsoft.com/office/drawing/2014/main" id="{BF9CCC00-17CE-C24B-BEF6-DF087B4DC980}"/>
              </a:ext>
            </a:extLst>
          </p:cNvPr>
          <p:cNvSpPr>
            <a:spLocks noChangeShapeType="1"/>
          </p:cNvSpPr>
          <p:nvPr/>
        </p:nvSpPr>
        <p:spPr bwMode="auto">
          <a:xfrm flipV="1">
            <a:off x="3189288" y="3138488"/>
            <a:ext cx="1587"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6" name="Line 11">
            <a:extLst>
              <a:ext uri="{FF2B5EF4-FFF2-40B4-BE49-F238E27FC236}">
                <a16:creationId xmlns:a16="http://schemas.microsoft.com/office/drawing/2014/main" id="{EA270442-05AE-BC45-B18E-14AB018936DF}"/>
              </a:ext>
            </a:extLst>
          </p:cNvPr>
          <p:cNvSpPr>
            <a:spLocks noChangeShapeType="1"/>
          </p:cNvSpPr>
          <p:nvPr/>
        </p:nvSpPr>
        <p:spPr bwMode="auto">
          <a:xfrm flipV="1">
            <a:off x="3646488" y="3138488"/>
            <a:ext cx="1587"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7" name="Line 12">
            <a:extLst>
              <a:ext uri="{FF2B5EF4-FFF2-40B4-BE49-F238E27FC236}">
                <a16:creationId xmlns:a16="http://schemas.microsoft.com/office/drawing/2014/main" id="{F026C0CD-A8FA-FD49-A62A-039411CACC69}"/>
              </a:ext>
            </a:extLst>
          </p:cNvPr>
          <p:cNvSpPr>
            <a:spLocks noChangeShapeType="1"/>
          </p:cNvSpPr>
          <p:nvPr/>
        </p:nvSpPr>
        <p:spPr bwMode="auto">
          <a:xfrm flipV="1">
            <a:off x="4105275" y="3138488"/>
            <a:ext cx="3175"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8" name="Line 13">
            <a:extLst>
              <a:ext uri="{FF2B5EF4-FFF2-40B4-BE49-F238E27FC236}">
                <a16:creationId xmlns:a16="http://schemas.microsoft.com/office/drawing/2014/main" id="{4CBB893E-C23F-3542-9313-A0914918D2C7}"/>
              </a:ext>
            </a:extLst>
          </p:cNvPr>
          <p:cNvSpPr>
            <a:spLocks noChangeShapeType="1"/>
          </p:cNvSpPr>
          <p:nvPr/>
        </p:nvSpPr>
        <p:spPr bwMode="auto">
          <a:xfrm flipV="1">
            <a:off x="4565650" y="3138488"/>
            <a:ext cx="1588"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9" name="Line 14">
            <a:extLst>
              <a:ext uri="{FF2B5EF4-FFF2-40B4-BE49-F238E27FC236}">
                <a16:creationId xmlns:a16="http://schemas.microsoft.com/office/drawing/2014/main" id="{B6C45740-46E0-0A41-A108-68871329462C}"/>
              </a:ext>
            </a:extLst>
          </p:cNvPr>
          <p:cNvSpPr>
            <a:spLocks noChangeShapeType="1"/>
          </p:cNvSpPr>
          <p:nvPr/>
        </p:nvSpPr>
        <p:spPr bwMode="auto">
          <a:xfrm flipV="1">
            <a:off x="5022850" y="3138488"/>
            <a:ext cx="1588"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Line 15">
            <a:extLst>
              <a:ext uri="{FF2B5EF4-FFF2-40B4-BE49-F238E27FC236}">
                <a16:creationId xmlns:a16="http://schemas.microsoft.com/office/drawing/2014/main" id="{52C15497-290B-1647-BBE9-254263624DBE}"/>
              </a:ext>
            </a:extLst>
          </p:cNvPr>
          <p:cNvSpPr>
            <a:spLocks noChangeShapeType="1"/>
          </p:cNvSpPr>
          <p:nvPr/>
        </p:nvSpPr>
        <p:spPr bwMode="auto">
          <a:xfrm flipV="1">
            <a:off x="5483225" y="3138488"/>
            <a:ext cx="1588"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1" name="Line 16">
            <a:extLst>
              <a:ext uri="{FF2B5EF4-FFF2-40B4-BE49-F238E27FC236}">
                <a16:creationId xmlns:a16="http://schemas.microsoft.com/office/drawing/2014/main" id="{D6DA92A3-F175-BC4C-8706-271AEA77BD37}"/>
              </a:ext>
            </a:extLst>
          </p:cNvPr>
          <p:cNvSpPr>
            <a:spLocks noChangeShapeType="1"/>
          </p:cNvSpPr>
          <p:nvPr/>
        </p:nvSpPr>
        <p:spPr bwMode="auto">
          <a:xfrm flipV="1">
            <a:off x="5940425" y="3138488"/>
            <a:ext cx="0"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2" name="Line 17">
            <a:extLst>
              <a:ext uri="{FF2B5EF4-FFF2-40B4-BE49-F238E27FC236}">
                <a16:creationId xmlns:a16="http://schemas.microsoft.com/office/drawing/2014/main" id="{2590A0F7-892C-0240-BA61-EE14EB747C3B}"/>
              </a:ext>
            </a:extLst>
          </p:cNvPr>
          <p:cNvSpPr>
            <a:spLocks noChangeShapeType="1"/>
          </p:cNvSpPr>
          <p:nvPr/>
        </p:nvSpPr>
        <p:spPr bwMode="auto">
          <a:xfrm flipV="1">
            <a:off x="6397625" y="3138488"/>
            <a:ext cx="3175"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3" name="Line 18">
            <a:extLst>
              <a:ext uri="{FF2B5EF4-FFF2-40B4-BE49-F238E27FC236}">
                <a16:creationId xmlns:a16="http://schemas.microsoft.com/office/drawing/2014/main" id="{40DC1407-AD5F-4342-BC6F-9BC9F26A8647}"/>
              </a:ext>
            </a:extLst>
          </p:cNvPr>
          <p:cNvSpPr>
            <a:spLocks noChangeShapeType="1"/>
          </p:cNvSpPr>
          <p:nvPr/>
        </p:nvSpPr>
        <p:spPr bwMode="auto">
          <a:xfrm flipV="1">
            <a:off x="6858000" y="3138488"/>
            <a:ext cx="1588" cy="269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4" name="Rectangle 19">
            <a:extLst>
              <a:ext uri="{FF2B5EF4-FFF2-40B4-BE49-F238E27FC236}">
                <a16:creationId xmlns:a16="http://schemas.microsoft.com/office/drawing/2014/main" id="{9D90A20D-8432-9442-B0BF-1CA7E0028CD2}"/>
              </a:ext>
            </a:extLst>
          </p:cNvPr>
          <p:cNvSpPr>
            <a:spLocks noChangeArrowheads="1"/>
          </p:cNvSpPr>
          <p:nvPr/>
        </p:nvSpPr>
        <p:spPr bwMode="auto">
          <a:xfrm rot="-5400000">
            <a:off x="734219" y="2121694"/>
            <a:ext cx="11064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600" b="1">
                <a:solidFill>
                  <a:srgbClr val="FFFF99"/>
                </a:solidFill>
              </a:rPr>
              <a:t>BG, mg/dL</a:t>
            </a:r>
            <a:endParaRPr lang="en-US" altLang="en-US" sz="1400" b="1">
              <a:solidFill>
                <a:srgbClr val="FFFF99"/>
              </a:solidFill>
            </a:endParaRPr>
          </a:p>
        </p:txBody>
      </p:sp>
      <p:sp>
        <p:nvSpPr>
          <p:cNvPr id="43025" name="Line 20">
            <a:extLst>
              <a:ext uri="{FF2B5EF4-FFF2-40B4-BE49-F238E27FC236}">
                <a16:creationId xmlns:a16="http://schemas.microsoft.com/office/drawing/2014/main" id="{B6F4FF2C-BE7F-D344-99B2-B713AE30D535}"/>
              </a:ext>
            </a:extLst>
          </p:cNvPr>
          <p:cNvSpPr>
            <a:spLocks noChangeShapeType="1"/>
          </p:cNvSpPr>
          <p:nvPr/>
        </p:nvSpPr>
        <p:spPr bwMode="auto">
          <a:xfrm flipV="1">
            <a:off x="2043113" y="1254125"/>
            <a:ext cx="1587" cy="1884363"/>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6" name="Line 21">
            <a:extLst>
              <a:ext uri="{FF2B5EF4-FFF2-40B4-BE49-F238E27FC236}">
                <a16:creationId xmlns:a16="http://schemas.microsoft.com/office/drawing/2014/main" id="{CD6661F4-4873-B549-8EBB-33ED58B09D96}"/>
              </a:ext>
            </a:extLst>
          </p:cNvPr>
          <p:cNvSpPr>
            <a:spLocks noChangeShapeType="1"/>
          </p:cNvSpPr>
          <p:nvPr/>
        </p:nvSpPr>
        <p:spPr bwMode="auto">
          <a:xfrm>
            <a:off x="1990725" y="3138488"/>
            <a:ext cx="52388" cy="15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7" name="Line 22">
            <a:extLst>
              <a:ext uri="{FF2B5EF4-FFF2-40B4-BE49-F238E27FC236}">
                <a16:creationId xmlns:a16="http://schemas.microsoft.com/office/drawing/2014/main" id="{B11C1D74-C92F-134C-B131-C87D29FD13EC}"/>
              </a:ext>
            </a:extLst>
          </p:cNvPr>
          <p:cNvSpPr>
            <a:spLocks noChangeShapeType="1"/>
          </p:cNvSpPr>
          <p:nvPr/>
        </p:nvSpPr>
        <p:spPr bwMode="auto">
          <a:xfrm>
            <a:off x="1990725" y="2887663"/>
            <a:ext cx="52388" cy="15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8" name="Line 23">
            <a:extLst>
              <a:ext uri="{FF2B5EF4-FFF2-40B4-BE49-F238E27FC236}">
                <a16:creationId xmlns:a16="http://schemas.microsoft.com/office/drawing/2014/main" id="{A85F1FA1-7AA9-7145-919E-CF99AF7B29C3}"/>
              </a:ext>
            </a:extLst>
          </p:cNvPr>
          <p:cNvSpPr>
            <a:spLocks noChangeShapeType="1"/>
          </p:cNvSpPr>
          <p:nvPr/>
        </p:nvSpPr>
        <p:spPr bwMode="auto">
          <a:xfrm>
            <a:off x="1990725" y="2633663"/>
            <a:ext cx="52388" cy="3175"/>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9" name="Line 24">
            <a:extLst>
              <a:ext uri="{FF2B5EF4-FFF2-40B4-BE49-F238E27FC236}">
                <a16:creationId xmlns:a16="http://schemas.microsoft.com/office/drawing/2014/main" id="{3F20A2ED-29E1-234C-B176-36639100C859}"/>
              </a:ext>
            </a:extLst>
          </p:cNvPr>
          <p:cNvSpPr>
            <a:spLocks noChangeShapeType="1"/>
          </p:cNvSpPr>
          <p:nvPr/>
        </p:nvSpPr>
        <p:spPr bwMode="auto">
          <a:xfrm>
            <a:off x="1990725" y="2384425"/>
            <a:ext cx="52388" cy="1588"/>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0" name="Line 25">
            <a:extLst>
              <a:ext uri="{FF2B5EF4-FFF2-40B4-BE49-F238E27FC236}">
                <a16:creationId xmlns:a16="http://schemas.microsoft.com/office/drawing/2014/main" id="{0E421EBA-AB78-E841-BCF6-C6939A634635}"/>
              </a:ext>
            </a:extLst>
          </p:cNvPr>
          <p:cNvSpPr>
            <a:spLocks noChangeShapeType="1"/>
          </p:cNvSpPr>
          <p:nvPr/>
        </p:nvSpPr>
        <p:spPr bwMode="auto">
          <a:xfrm>
            <a:off x="1990725" y="2132013"/>
            <a:ext cx="52388" cy="1587"/>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1" name="Line 26">
            <a:extLst>
              <a:ext uri="{FF2B5EF4-FFF2-40B4-BE49-F238E27FC236}">
                <a16:creationId xmlns:a16="http://schemas.microsoft.com/office/drawing/2014/main" id="{906DB8B9-E9FE-3742-9123-8C8A201D1042}"/>
              </a:ext>
            </a:extLst>
          </p:cNvPr>
          <p:cNvSpPr>
            <a:spLocks noChangeShapeType="1"/>
          </p:cNvSpPr>
          <p:nvPr/>
        </p:nvSpPr>
        <p:spPr bwMode="auto">
          <a:xfrm>
            <a:off x="1990725" y="1882775"/>
            <a:ext cx="52388" cy="0"/>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2" name="Line 27">
            <a:extLst>
              <a:ext uri="{FF2B5EF4-FFF2-40B4-BE49-F238E27FC236}">
                <a16:creationId xmlns:a16="http://schemas.microsoft.com/office/drawing/2014/main" id="{60816939-6D61-C049-A5A5-C8C2B4209512}"/>
              </a:ext>
            </a:extLst>
          </p:cNvPr>
          <p:cNvSpPr>
            <a:spLocks noChangeShapeType="1"/>
          </p:cNvSpPr>
          <p:nvPr/>
        </p:nvSpPr>
        <p:spPr bwMode="auto">
          <a:xfrm>
            <a:off x="1990725" y="1631950"/>
            <a:ext cx="52388" cy="0"/>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3" name="Line 28">
            <a:extLst>
              <a:ext uri="{FF2B5EF4-FFF2-40B4-BE49-F238E27FC236}">
                <a16:creationId xmlns:a16="http://schemas.microsoft.com/office/drawing/2014/main" id="{83C3A9D7-B7F1-924D-9468-67B025396CEE}"/>
              </a:ext>
            </a:extLst>
          </p:cNvPr>
          <p:cNvSpPr>
            <a:spLocks noChangeShapeType="1"/>
          </p:cNvSpPr>
          <p:nvPr/>
        </p:nvSpPr>
        <p:spPr bwMode="auto">
          <a:xfrm>
            <a:off x="1990725" y="1379538"/>
            <a:ext cx="52388" cy="0"/>
          </a:xfrm>
          <a:prstGeom prst="line">
            <a:avLst/>
          </a:prstGeom>
          <a:noFill/>
          <a:ln w="19050"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34" name="Rectangle 29">
            <a:extLst>
              <a:ext uri="{FF2B5EF4-FFF2-40B4-BE49-F238E27FC236}">
                <a16:creationId xmlns:a16="http://schemas.microsoft.com/office/drawing/2014/main" id="{8ED32D8B-4CE0-3D45-AAB3-8DD72998EF54}"/>
              </a:ext>
            </a:extLst>
          </p:cNvPr>
          <p:cNvSpPr>
            <a:spLocks noChangeArrowheads="1"/>
          </p:cNvSpPr>
          <p:nvPr/>
        </p:nvSpPr>
        <p:spPr bwMode="auto">
          <a:xfrm>
            <a:off x="1584325" y="3054350"/>
            <a:ext cx="34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r" eaLnBrk="1" hangingPunct="1">
              <a:spcBef>
                <a:spcPct val="0"/>
              </a:spcBef>
              <a:buClrTx/>
              <a:buFontTx/>
              <a:buNone/>
            </a:pPr>
            <a:r>
              <a:rPr lang="en-US" altLang="en-US" sz="1400" b="1"/>
              <a:t>100</a:t>
            </a:r>
          </a:p>
        </p:txBody>
      </p:sp>
      <p:sp>
        <p:nvSpPr>
          <p:cNvPr id="43035" name="Rectangle 30">
            <a:extLst>
              <a:ext uri="{FF2B5EF4-FFF2-40B4-BE49-F238E27FC236}">
                <a16:creationId xmlns:a16="http://schemas.microsoft.com/office/drawing/2014/main" id="{916283DF-6EDA-764E-9CF4-98C077C71AD6}"/>
              </a:ext>
            </a:extLst>
          </p:cNvPr>
          <p:cNvSpPr>
            <a:spLocks noChangeArrowheads="1"/>
          </p:cNvSpPr>
          <p:nvPr/>
        </p:nvSpPr>
        <p:spPr bwMode="auto">
          <a:xfrm>
            <a:off x="1584325" y="2800350"/>
            <a:ext cx="34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r" eaLnBrk="1" hangingPunct="1">
              <a:spcBef>
                <a:spcPct val="0"/>
              </a:spcBef>
              <a:buClrTx/>
              <a:buFontTx/>
              <a:buNone/>
            </a:pPr>
            <a:r>
              <a:rPr lang="en-US" altLang="en-US" sz="1400" b="1"/>
              <a:t>120</a:t>
            </a:r>
          </a:p>
        </p:txBody>
      </p:sp>
      <p:sp>
        <p:nvSpPr>
          <p:cNvPr id="43036" name="Rectangle 31">
            <a:extLst>
              <a:ext uri="{FF2B5EF4-FFF2-40B4-BE49-F238E27FC236}">
                <a16:creationId xmlns:a16="http://schemas.microsoft.com/office/drawing/2014/main" id="{15919EAB-0759-4543-BFDB-4E3EB85EF293}"/>
              </a:ext>
            </a:extLst>
          </p:cNvPr>
          <p:cNvSpPr>
            <a:spLocks noChangeArrowheads="1"/>
          </p:cNvSpPr>
          <p:nvPr/>
        </p:nvSpPr>
        <p:spPr bwMode="auto">
          <a:xfrm>
            <a:off x="1584325" y="2552700"/>
            <a:ext cx="34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r" eaLnBrk="1" hangingPunct="1">
              <a:spcBef>
                <a:spcPct val="0"/>
              </a:spcBef>
              <a:buClrTx/>
              <a:buFontTx/>
              <a:buNone/>
            </a:pPr>
            <a:r>
              <a:rPr lang="en-US" altLang="en-US" sz="1400" b="1"/>
              <a:t>140</a:t>
            </a:r>
          </a:p>
        </p:txBody>
      </p:sp>
      <p:sp>
        <p:nvSpPr>
          <p:cNvPr id="43037" name="Rectangle 32">
            <a:extLst>
              <a:ext uri="{FF2B5EF4-FFF2-40B4-BE49-F238E27FC236}">
                <a16:creationId xmlns:a16="http://schemas.microsoft.com/office/drawing/2014/main" id="{0135BDED-3161-1B48-BAE7-6BDDB9CB0012}"/>
              </a:ext>
            </a:extLst>
          </p:cNvPr>
          <p:cNvSpPr>
            <a:spLocks noChangeArrowheads="1"/>
          </p:cNvSpPr>
          <p:nvPr/>
        </p:nvSpPr>
        <p:spPr bwMode="auto">
          <a:xfrm>
            <a:off x="1584325" y="2300288"/>
            <a:ext cx="34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r" eaLnBrk="1" hangingPunct="1">
              <a:spcBef>
                <a:spcPct val="0"/>
              </a:spcBef>
              <a:buClrTx/>
              <a:buFontTx/>
              <a:buNone/>
            </a:pPr>
            <a:r>
              <a:rPr lang="en-US" altLang="en-US" sz="1400" b="1"/>
              <a:t>160</a:t>
            </a:r>
          </a:p>
        </p:txBody>
      </p:sp>
      <p:sp>
        <p:nvSpPr>
          <p:cNvPr id="43038" name="Rectangle 33">
            <a:extLst>
              <a:ext uri="{FF2B5EF4-FFF2-40B4-BE49-F238E27FC236}">
                <a16:creationId xmlns:a16="http://schemas.microsoft.com/office/drawing/2014/main" id="{41C2AAE7-D7DE-1A41-940A-90B58F81907B}"/>
              </a:ext>
            </a:extLst>
          </p:cNvPr>
          <p:cNvSpPr>
            <a:spLocks noChangeArrowheads="1"/>
          </p:cNvSpPr>
          <p:nvPr/>
        </p:nvSpPr>
        <p:spPr bwMode="auto">
          <a:xfrm>
            <a:off x="1584325" y="2049463"/>
            <a:ext cx="34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r" eaLnBrk="1" hangingPunct="1">
              <a:spcBef>
                <a:spcPct val="0"/>
              </a:spcBef>
              <a:buClrTx/>
              <a:buFontTx/>
              <a:buNone/>
            </a:pPr>
            <a:r>
              <a:rPr lang="en-US" altLang="en-US" sz="1400" b="1"/>
              <a:t>180</a:t>
            </a:r>
          </a:p>
        </p:txBody>
      </p:sp>
      <p:sp>
        <p:nvSpPr>
          <p:cNvPr id="43039" name="Rectangle 34">
            <a:extLst>
              <a:ext uri="{FF2B5EF4-FFF2-40B4-BE49-F238E27FC236}">
                <a16:creationId xmlns:a16="http://schemas.microsoft.com/office/drawing/2014/main" id="{03CD01DE-C2E3-F541-AB09-BBC48F56C79E}"/>
              </a:ext>
            </a:extLst>
          </p:cNvPr>
          <p:cNvSpPr>
            <a:spLocks noChangeArrowheads="1"/>
          </p:cNvSpPr>
          <p:nvPr/>
        </p:nvSpPr>
        <p:spPr bwMode="auto">
          <a:xfrm>
            <a:off x="1584325" y="1798638"/>
            <a:ext cx="34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r" eaLnBrk="1" hangingPunct="1">
              <a:spcBef>
                <a:spcPct val="0"/>
              </a:spcBef>
              <a:buClrTx/>
              <a:buFontTx/>
              <a:buNone/>
            </a:pPr>
            <a:r>
              <a:rPr lang="en-US" altLang="en-US" sz="1400" b="1"/>
              <a:t>200</a:t>
            </a:r>
          </a:p>
        </p:txBody>
      </p:sp>
      <p:sp>
        <p:nvSpPr>
          <p:cNvPr id="43040" name="Rectangle 35">
            <a:extLst>
              <a:ext uri="{FF2B5EF4-FFF2-40B4-BE49-F238E27FC236}">
                <a16:creationId xmlns:a16="http://schemas.microsoft.com/office/drawing/2014/main" id="{3A47EDDA-7539-2E48-AA38-17AB67AF0816}"/>
              </a:ext>
            </a:extLst>
          </p:cNvPr>
          <p:cNvSpPr>
            <a:spLocks noChangeArrowheads="1"/>
          </p:cNvSpPr>
          <p:nvPr/>
        </p:nvSpPr>
        <p:spPr bwMode="auto">
          <a:xfrm>
            <a:off x="1584325" y="1547813"/>
            <a:ext cx="34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r" eaLnBrk="1" hangingPunct="1">
              <a:spcBef>
                <a:spcPct val="0"/>
              </a:spcBef>
              <a:buClrTx/>
              <a:buFontTx/>
              <a:buNone/>
            </a:pPr>
            <a:r>
              <a:rPr lang="en-US" altLang="en-US" sz="1400" b="1"/>
              <a:t>220</a:t>
            </a:r>
          </a:p>
        </p:txBody>
      </p:sp>
      <p:sp>
        <p:nvSpPr>
          <p:cNvPr id="43041" name="Rectangle 36">
            <a:extLst>
              <a:ext uri="{FF2B5EF4-FFF2-40B4-BE49-F238E27FC236}">
                <a16:creationId xmlns:a16="http://schemas.microsoft.com/office/drawing/2014/main" id="{B1963A3E-B8CE-724A-824C-640009E2AF76}"/>
              </a:ext>
            </a:extLst>
          </p:cNvPr>
          <p:cNvSpPr>
            <a:spLocks noChangeArrowheads="1"/>
          </p:cNvSpPr>
          <p:nvPr/>
        </p:nvSpPr>
        <p:spPr bwMode="auto">
          <a:xfrm>
            <a:off x="1584325" y="1298575"/>
            <a:ext cx="342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r" eaLnBrk="1" hangingPunct="1">
              <a:spcBef>
                <a:spcPct val="0"/>
              </a:spcBef>
              <a:buClrTx/>
              <a:buFontTx/>
              <a:buNone/>
            </a:pPr>
            <a:r>
              <a:rPr lang="en-US" altLang="en-US" sz="1400" b="1"/>
              <a:t>240</a:t>
            </a:r>
          </a:p>
        </p:txBody>
      </p:sp>
      <p:grpSp>
        <p:nvGrpSpPr>
          <p:cNvPr id="43042" name="Group 37">
            <a:extLst>
              <a:ext uri="{FF2B5EF4-FFF2-40B4-BE49-F238E27FC236}">
                <a16:creationId xmlns:a16="http://schemas.microsoft.com/office/drawing/2014/main" id="{7290354D-CE49-9044-91DE-94223945E4E5}"/>
              </a:ext>
            </a:extLst>
          </p:cNvPr>
          <p:cNvGrpSpPr>
            <a:grpSpLocks/>
          </p:cNvGrpSpPr>
          <p:nvPr/>
        </p:nvGrpSpPr>
        <p:grpSpPr bwMode="auto">
          <a:xfrm>
            <a:off x="2219325" y="1365250"/>
            <a:ext cx="4689475" cy="1414463"/>
            <a:chOff x="1207" y="1924"/>
            <a:chExt cx="2377" cy="924"/>
          </a:xfrm>
        </p:grpSpPr>
        <p:sp>
          <p:nvSpPr>
            <p:cNvPr id="43142" name="Freeform 38">
              <a:extLst>
                <a:ext uri="{FF2B5EF4-FFF2-40B4-BE49-F238E27FC236}">
                  <a16:creationId xmlns:a16="http://schemas.microsoft.com/office/drawing/2014/main" id="{31098F4A-C90D-8447-A846-A75B7DD134F7}"/>
                </a:ext>
              </a:extLst>
            </p:cNvPr>
            <p:cNvSpPr>
              <a:spLocks/>
            </p:cNvSpPr>
            <p:nvPr/>
          </p:nvSpPr>
          <p:spPr bwMode="auto">
            <a:xfrm>
              <a:off x="1233" y="2000"/>
              <a:ext cx="2325" cy="832"/>
            </a:xfrm>
            <a:custGeom>
              <a:avLst/>
              <a:gdLst>
                <a:gd name="T0" fmla="*/ 0 w 2325"/>
                <a:gd name="T1" fmla="*/ 0 h 832"/>
                <a:gd name="T2" fmla="*/ 232 w 2325"/>
                <a:gd name="T3" fmla="*/ 365 h 832"/>
                <a:gd name="T4" fmla="*/ 465 w 2325"/>
                <a:gd name="T5" fmla="*/ 561 h 832"/>
                <a:gd name="T6" fmla="*/ 697 w 2325"/>
                <a:gd name="T7" fmla="*/ 680 h 832"/>
                <a:gd name="T8" fmla="*/ 930 w 2325"/>
                <a:gd name="T9" fmla="*/ 688 h 832"/>
                <a:gd name="T10" fmla="*/ 1163 w 2325"/>
                <a:gd name="T11" fmla="*/ 646 h 832"/>
                <a:gd name="T12" fmla="*/ 1395 w 2325"/>
                <a:gd name="T13" fmla="*/ 832 h 832"/>
                <a:gd name="T14" fmla="*/ 1628 w 2325"/>
                <a:gd name="T15" fmla="*/ 790 h 832"/>
                <a:gd name="T16" fmla="*/ 1860 w 2325"/>
                <a:gd name="T17" fmla="*/ 807 h 832"/>
                <a:gd name="T18" fmla="*/ 2093 w 2325"/>
                <a:gd name="T19" fmla="*/ 824 h 832"/>
                <a:gd name="T20" fmla="*/ 2325 w 2325"/>
                <a:gd name="T21" fmla="*/ 824 h 8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5"/>
                <a:gd name="T34" fmla="*/ 0 h 832"/>
                <a:gd name="T35" fmla="*/ 2325 w 2325"/>
                <a:gd name="T36" fmla="*/ 832 h 8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5" h="832">
                  <a:moveTo>
                    <a:pt x="0" y="0"/>
                  </a:moveTo>
                  <a:lnTo>
                    <a:pt x="232" y="365"/>
                  </a:lnTo>
                  <a:lnTo>
                    <a:pt x="465" y="561"/>
                  </a:lnTo>
                  <a:lnTo>
                    <a:pt x="697" y="680"/>
                  </a:lnTo>
                  <a:lnTo>
                    <a:pt x="930" y="688"/>
                  </a:lnTo>
                  <a:lnTo>
                    <a:pt x="1163" y="646"/>
                  </a:lnTo>
                  <a:lnTo>
                    <a:pt x="1395" y="832"/>
                  </a:lnTo>
                  <a:lnTo>
                    <a:pt x="1628" y="790"/>
                  </a:lnTo>
                  <a:lnTo>
                    <a:pt x="1860" y="807"/>
                  </a:lnTo>
                  <a:lnTo>
                    <a:pt x="2093" y="824"/>
                  </a:lnTo>
                  <a:lnTo>
                    <a:pt x="2325" y="824"/>
                  </a:lnTo>
                </a:path>
              </a:pathLst>
            </a:custGeom>
            <a:noFill/>
            <a:ln w="28575"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143" name="Line 39">
              <a:extLst>
                <a:ext uri="{FF2B5EF4-FFF2-40B4-BE49-F238E27FC236}">
                  <a16:creationId xmlns:a16="http://schemas.microsoft.com/office/drawing/2014/main" id="{B0EF72CB-BEB9-384F-B66B-CD20953951B7}"/>
                </a:ext>
              </a:extLst>
            </p:cNvPr>
            <p:cNvSpPr>
              <a:spLocks noChangeShapeType="1"/>
            </p:cNvSpPr>
            <p:nvPr/>
          </p:nvSpPr>
          <p:spPr bwMode="auto">
            <a:xfrm flipV="1">
              <a:off x="1233" y="1924"/>
              <a:ext cx="1" cy="76"/>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44" name="Line 40">
              <a:extLst>
                <a:ext uri="{FF2B5EF4-FFF2-40B4-BE49-F238E27FC236}">
                  <a16:creationId xmlns:a16="http://schemas.microsoft.com/office/drawing/2014/main" id="{B4243E7A-BAC7-3E4C-8EE4-94E17FC71171}"/>
                </a:ext>
              </a:extLst>
            </p:cNvPr>
            <p:cNvSpPr>
              <a:spLocks noChangeShapeType="1"/>
            </p:cNvSpPr>
            <p:nvPr/>
          </p:nvSpPr>
          <p:spPr bwMode="auto">
            <a:xfrm>
              <a:off x="1207" y="1924"/>
              <a:ext cx="52" cy="1"/>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45" name="Group 41">
              <a:extLst>
                <a:ext uri="{FF2B5EF4-FFF2-40B4-BE49-F238E27FC236}">
                  <a16:creationId xmlns:a16="http://schemas.microsoft.com/office/drawing/2014/main" id="{50CB26A5-FB0E-EC48-A96D-E4864C72BC8C}"/>
                </a:ext>
              </a:extLst>
            </p:cNvPr>
            <p:cNvGrpSpPr>
              <a:grpSpLocks/>
            </p:cNvGrpSpPr>
            <p:nvPr/>
          </p:nvGrpSpPr>
          <p:grpSpPr bwMode="auto">
            <a:xfrm>
              <a:off x="1212" y="1986"/>
              <a:ext cx="42" cy="30"/>
              <a:chOff x="1212" y="1986"/>
              <a:chExt cx="42" cy="30"/>
            </a:xfrm>
          </p:grpSpPr>
          <p:sp>
            <p:nvSpPr>
              <p:cNvPr id="43196" name="Oval 42">
                <a:extLst>
                  <a:ext uri="{FF2B5EF4-FFF2-40B4-BE49-F238E27FC236}">
                    <a16:creationId xmlns:a16="http://schemas.microsoft.com/office/drawing/2014/main" id="{9C369AA2-7E1E-1841-9FA1-B49635D814C9}"/>
                  </a:ext>
                </a:extLst>
              </p:cNvPr>
              <p:cNvSpPr>
                <a:spLocks noChangeArrowheads="1"/>
              </p:cNvSpPr>
              <p:nvPr/>
            </p:nvSpPr>
            <p:spPr bwMode="auto">
              <a:xfrm>
                <a:off x="1212" y="1986"/>
                <a:ext cx="42" cy="30"/>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97" name="Oval 43">
                <a:extLst>
                  <a:ext uri="{FF2B5EF4-FFF2-40B4-BE49-F238E27FC236}">
                    <a16:creationId xmlns:a16="http://schemas.microsoft.com/office/drawing/2014/main" id="{11CD87B2-88A0-254C-9325-4DBD4E0BE29E}"/>
                  </a:ext>
                </a:extLst>
              </p:cNvPr>
              <p:cNvSpPr>
                <a:spLocks noChangeArrowheads="1"/>
              </p:cNvSpPr>
              <p:nvPr/>
            </p:nvSpPr>
            <p:spPr bwMode="auto">
              <a:xfrm>
                <a:off x="1212" y="1986"/>
                <a:ext cx="42" cy="30"/>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46" name="Line 44">
              <a:extLst>
                <a:ext uri="{FF2B5EF4-FFF2-40B4-BE49-F238E27FC236}">
                  <a16:creationId xmlns:a16="http://schemas.microsoft.com/office/drawing/2014/main" id="{BEBCE23B-9309-1341-BED8-F6A0F327FF3E}"/>
                </a:ext>
              </a:extLst>
            </p:cNvPr>
            <p:cNvSpPr>
              <a:spLocks noChangeShapeType="1"/>
            </p:cNvSpPr>
            <p:nvPr/>
          </p:nvSpPr>
          <p:spPr bwMode="auto">
            <a:xfrm flipV="1">
              <a:off x="1465" y="2298"/>
              <a:ext cx="1" cy="68"/>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47" name="Line 45">
              <a:extLst>
                <a:ext uri="{FF2B5EF4-FFF2-40B4-BE49-F238E27FC236}">
                  <a16:creationId xmlns:a16="http://schemas.microsoft.com/office/drawing/2014/main" id="{91C48CD7-592B-5E4A-A6E9-BE79C017B030}"/>
                </a:ext>
              </a:extLst>
            </p:cNvPr>
            <p:cNvSpPr>
              <a:spLocks noChangeShapeType="1"/>
            </p:cNvSpPr>
            <p:nvPr/>
          </p:nvSpPr>
          <p:spPr bwMode="auto">
            <a:xfrm>
              <a:off x="1440" y="2298"/>
              <a:ext cx="52" cy="1"/>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48" name="Group 46">
              <a:extLst>
                <a:ext uri="{FF2B5EF4-FFF2-40B4-BE49-F238E27FC236}">
                  <a16:creationId xmlns:a16="http://schemas.microsoft.com/office/drawing/2014/main" id="{E747530A-E7DB-F74A-9717-B38D2C846950}"/>
                </a:ext>
              </a:extLst>
            </p:cNvPr>
            <p:cNvGrpSpPr>
              <a:grpSpLocks/>
            </p:cNvGrpSpPr>
            <p:nvPr/>
          </p:nvGrpSpPr>
          <p:grpSpPr bwMode="auto">
            <a:xfrm>
              <a:off x="1444" y="2351"/>
              <a:ext cx="43" cy="29"/>
              <a:chOff x="1444" y="2351"/>
              <a:chExt cx="43" cy="29"/>
            </a:xfrm>
          </p:grpSpPr>
          <p:sp>
            <p:nvSpPr>
              <p:cNvPr id="43194" name="Oval 47">
                <a:extLst>
                  <a:ext uri="{FF2B5EF4-FFF2-40B4-BE49-F238E27FC236}">
                    <a16:creationId xmlns:a16="http://schemas.microsoft.com/office/drawing/2014/main" id="{BB018BB2-BC7B-D14F-ACD8-3BD8ECBC7583}"/>
                  </a:ext>
                </a:extLst>
              </p:cNvPr>
              <p:cNvSpPr>
                <a:spLocks noChangeArrowheads="1"/>
              </p:cNvSpPr>
              <p:nvPr/>
            </p:nvSpPr>
            <p:spPr bwMode="auto">
              <a:xfrm>
                <a:off x="1444" y="2351"/>
                <a:ext cx="43" cy="29"/>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95" name="Oval 48">
                <a:extLst>
                  <a:ext uri="{FF2B5EF4-FFF2-40B4-BE49-F238E27FC236}">
                    <a16:creationId xmlns:a16="http://schemas.microsoft.com/office/drawing/2014/main" id="{F6C7F77B-0505-5F43-836C-B000B4378928}"/>
                  </a:ext>
                </a:extLst>
              </p:cNvPr>
              <p:cNvSpPr>
                <a:spLocks noChangeArrowheads="1"/>
              </p:cNvSpPr>
              <p:nvPr/>
            </p:nvSpPr>
            <p:spPr bwMode="auto">
              <a:xfrm>
                <a:off x="1444" y="2351"/>
                <a:ext cx="43" cy="29"/>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49" name="Line 49">
              <a:extLst>
                <a:ext uri="{FF2B5EF4-FFF2-40B4-BE49-F238E27FC236}">
                  <a16:creationId xmlns:a16="http://schemas.microsoft.com/office/drawing/2014/main" id="{B913D40C-8392-2246-9919-3E48291FBF0D}"/>
                </a:ext>
              </a:extLst>
            </p:cNvPr>
            <p:cNvSpPr>
              <a:spLocks noChangeShapeType="1"/>
            </p:cNvSpPr>
            <p:nvPr/>
          </p:nvSpPr>
          <p:spPr bwMode="auto">
            <a:xfrm flipV="1">
              <a:off x="1698" y="2502"/>
              <a:ext cx="1" cy="59"/>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50" name="Line 50">
              <a:extLst>
                <a:ext uri="{FF2B5EF4-FFF2-40B4-BE49-F238E27FC236}">
                  <a16:creationId xmlns:a16="http://schemas.microsoft.com/office/drawing/2014/main" id="{41D71AA4-7D1C-F044-A391-3CA8C0800DFB}"/>
                </a:ext>
              </a:extLst>
            </p:cNvPr>
            <p:cNvSpPr>
              <a:spLocks noChangeShapeType="1"/>
            </p:cNvSpPr>
            <p:nvPr/>
          </p:nvSpPr>
          <p:spPr bwMode="auto">
            <a:xfrm>
              <a:off x="1672" y="2502"/>
              <a:ext cx="52" cy="0"/>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51" name="Group 51">
              <a:extLst>
                <a:ext uri="{FF2B5EF4-FFF2-40B4-BE49-F238E27FC236}">
                  <a16:creationId xmlns:a16="http://schemas.microsoft.com/office/drawing/2014/main" id="{6704077F-A4F2-9F40-8037-2F3A71934510}"/>
                </a:ext>
              </a:extLst>
            </p:cNvPr>
            <p:cNvGrpSpPr>
              <a:grpSpLocks/>
            </p:cNvGrpSpPr>
            <p:nvPr/>
          </p:nvGrpSpPr>
          <p:grpSpPr bwMode="auto">
            <a:xfrm>
              <a:off x="1677" y="2547"/>
              <a:ext cx="42" cy="30"/>
              <a:chOff x="1677" y="2547"/>
              <a:chExt cx="42" cy="30"/>
            </a:xfrm>
          </p:grpSpPr>
          <p:sp>
            <p:nvSpPr>
              <p:cNvPr id="43192" name="Oval 52">
                <a:extLst>
                  <a:ext uri="{FF2B5EF4-FFF2-40B4-BE49-F238E27FC236}">
                    <a16:creationId xmlns:a16="http://schemas.microsoft.com/office/drawing/2014/main" id="{5D352695-AD5B-4043-BA16-07E3838C13D5}"/>
                  </a:ext>
                </a:extLst>
              </p:cNvPr>
              <p:cNvSpPr>
                <a:spLocks noChangeArrowheads="1"/>
              </p:cNvSpPr>
              <p:nvPr/>
            </p:nvSpPr>
            <p:spPr bwMode="auto">
              <a:xfrm>
                <a:off x="1677" y="2547"/>
                <a:ext cx="42" cy="30"/>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93" name="Oval 53">
                <a:extLst>
                  <a:ext uri="{FF2B5EF4-FFF2-40B4-BE49-F238E27FC236}">
                    <a16:creationId xmlns:a16="http://schemas.microsoft.com/office/drawing/2014/main" id="{46847512-8A2A-4A44-BC27-5F9A123E62CA}"/>
                  </a:ext>
                </a:extLst>
              </p:cNvPr>
              <p:cNvSpPr>
                <a:spLocks noChangeArrowheads="1"/>
              </p:cNvSpPr>
              <p:nvPr/>
            </p:nvSpPr>
            <p:spPr bwMode="auto">
              <a:xfrm>
                <a:off x="1677" y="2547"/>
                <a:ext cx="42" cy="30"/>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52" name="Line 54">
              <a:extLst>
                <a:ext uri="{FF2B5EF4-FFF2-40B4-BE49-F238E27FC236}">
                  <a16:creationId xmlns:a16="http://schemas.microsoft.com/office/drawing/2014/main" id="{EC952518-337F-0546-ADB3-F180AA2AF96B}"/>
                </a:ext>
              </a:extLst>
            </p:cNvPr>
            <p:cNvSpPr>
              <a:spLocks noChangeShapeType="1"/>
            </p:cNvSpPr>
            <p:nvPr/>
          </p:nvSpPr>
          <p:spPr bwMode="auto">
            <a:xfrm flipV="1">
              <a:off x="1930" y="2646"/>
              <a:ext cx="1" cy="34"/>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53" name="Line 55">
              <a:extLst>
                <a:ext uri="{FF2B5EF4-FFF2-40B4-BE49-F238E27FC236}">
                  <a16:creationId xmlns:a16="http://schemas.microsoft.com/office/drawing/2014/main" id="{3497DAA6-AE2C-B342-A39A-77E0E8EAC69B}"/>
                </a:ext>
              </a:extLst>
            </p:cNvPr>
            <p:cNvSpPr>
              <a:spLocks noChangeShapeType="1"/>
            </p:cNvSpPr>
            <p:nvPr/>
          </p:nvSpPr>
          <p:spPr bwMode="auto">
            <a:xfrm>
              <a:off x="1905" y="2646"/>
              <a:ext cx="51" cy="2"/>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54" name="Group 56">
              <a:extLst>
                <a:ext uri="{FF2B5EF4-FFF2-40B4-BE49-F238E27FC236}">
                  <a16:creationId xmlns:a16="http://schemas.microsoft.com/office/drawing/2014/main" id="{C558F8EC-812C-5C4C-972D-CADD2DA93A6B}"/>
                </a:ext>
              </a:extLst>
            </p:cNvPr>
            <p:cNvGrpSpPr>
              <a:grpSpLocks/>
            </p:cNvGrpSpPr>
            <p:nvPr/>
          </p:nvGrpSpPr>
          <p:grpSpPr bwMode="auto">
            <a:xfrm>
              <a:off x="1909" y="2666"/>
              <a:ext cx="43" cy="29"/>
              <a:chOff x="1909" y="2666"/>
              <a:chExt cx="43" cy="29"/>
            </a:xfrm>
          </p:grpSpPr>
          <p:sp>
            <p:nvSpPr>
              <p:cNvPr id="43190" name="Oval 57">
                <a:extLst>
                  <a:ext uri="{FF2B5EF4-FFF2-40B4-BE49-F238E27FC236}">
                    <a16:creationId xmlns:a16="http://schemas.microsoft.com/office/drawing/2014/main" id="{4ACB7D52-1B69-4643-BD34-661D07558625}"/>
                  </a:ext>
                </a:extLst>
              </p:cNvPr>
              <p:cNvSpPr>
                <a:spLocks noChangeArrowheads="1"/>
              </p:cNvSpPr>
              <p:nvPr/>
            </p:nvSpPr>
            <p:spPr bwMode="auto">
              <a:xfrm>
                <a:off x="1909" y="2666"/>
                <a:ext cx="43" cy="29"/>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91" name="Oval 58">
                <a:extLst>
                  <a:ext uri="{FF2B5EF4-FFF2-40B4-BE49-F238E27FC236}">
                    <a16:creationId xmlns:a16="http://schemas.microsoft.com/office/drawing/2014/main" id="{CF1999EF-FCCA-FE46-A18B-B7F144A9DB98}"/>
                  </a:ext>
                </a:extLst>
              </p:cNvPr>
              <p:cNvSpPr>
                <a:spLocks noChangeArrowheads="1"/>
              </p:cNvSpPr>
              <p:nvPr/>
            </p:nvSpPr>
            <p:spPr bwMode="auto">
              <a:xfrm>
                <a:off x="1909" y="2666"/>
                <a:ext cx="43" cy="29"/>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55" name="Line 59">
              <a:extLst>
                <a:ext uri="{FF2B5EF4-FFF2-40B4-BE49-F238E27FC236}">
                  <a16:creationId xmlns:a16="http://schemas.microsoft.com/office/drawing/2014/main" id="{6AAC4DEF-B3EF-1A43-B026-BBD0845BF512}"/>
                </a:ext>
              </a:extLst>
            </p:cNvPr>
            <p:cNvSpPr>
              <a:spLocks noChangeShapeType="1"/>
            </p:cNvSpPr>
            <p:nvPr/>
          </p:nvSpPr>
          <p:spPr bwMode="auto">
            <a:xfrm flipV="1">
              <a:off x="2163" y="2646"/>
              <a:ext cx="1" cy="42"/>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56" name="Line 60">
              <a:extLst>
                <a:ext uri="{FF2B5EF4-FFF2-40B4-BE49-F238E27FC236}">
                  <a16:creationId xmlns:a16="http://schemas.microsoft.com/office/drawing/2014/main" id="{C869CF85-7D8E-0E4C-BAD1-ED62AA076B24}"/>
                </a:ext>
              </a:extLst>
            </p:cNvPr>
            <p:cNvSpPr>
              <a:spLocks noChangeShapeType="1"/>
            </p:cNvSpPr>
            <p:nvPr/>
          </p:nvSpPr>
          <p:spPr bwMode="auto">
            <a:xfrm>
              <a:off x="2137" y="2646"/>
              <a:ext cx="52" cy="2"/>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57" name="Group 61">
              <a:extLst>
                <a:ext uri="{FF2B5EF4-FFF2-40B4-BE49-F238E27FC236}">
                  <a16:creationId xmlns:a16="http://schemas.microsoft.com/office/drawing/2014/main" id="{882D8202-2FBD-834B-BB2F-08AA2BB252FB}"/>
                </a:ext>
              </a:extLst>
            </p:cNvPr>
            <p:cNvGrpSpPr>
              <a:grpSpLocks/>
            </p:cNvGrpSpPr>
            <p:nvPr/>
          </p:nvGrpSpPr>
          <p:grpSpPr bwMode="auto">
            <a:xfrm>
              <a:off x="2142" y="2674"/>
              <a:ext cx="42" cy="30"/>
              <a:chOff x="2142" y="2674"/>
              <a:chExt cx="42" cy="30"/>
            </a:xfrm>
          </p:grpSpPr>
          <p:sp>
            <p:nvSpPr>
              <p:cNvPr id="43188" name="Oval 62">
                <a:extLst>
                  <a:ext uri="{FF2B5EF4-FFF2-40B4-BE49-F238E27FC236}">
                    <a16:creationId xmlns:a16="http://schemas.microsoft.com/office/drawing/2014/main" id="{1B28D5D8-F484-1A4C-B727-600880E87417}"/>
                  </a:ext>
                </a:extLst>
              </p:cNvPr>
              <p:cNvSpPr>
                <a:spLocks noChangeArrowheads="1"/>
              </p:cNvSpPr>
              <p:nvPr/>
            </p:nvSpPr>
            <p:spPr bwMode="auto">
              <a:xfrm>
                <a:off x="2142" y="2674"/>
                <a:ext cx="42" cy="30"/>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89" name="Oval 63">
                <a:extLst>
                  <a:ext uri="{FF2B5EF4-FFF2-40B4-BE49-F238E27FC236}">
                    <a16:creationId xmlns:a16="http://schemas.microsoft.com/office/drawing/2014/main" id="{639ECAF2-C307-D54F-8519-B4A500952BEC}"/>
                  </a:ext>
                </a:extLst>
              </p:cNvPr>
              <p:cNvSpPr>
                <a:spLocks noChangeArrowheads="1"/>
              </p:cNvSpPr>
              <p:nvPr/>
            </p:nvSpPr>
            <p:spPr bwMode="auto">
              <a:xfrm>
                <a:off x="2142" y="2674"/>
                <a:ext cx="42" cy="30"/>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58" name="Line 64">
              <a:extLst>
                <a:ext uri="{FF2B5EF4-FFF2-40B4-BE49-F238E27FC236}">
                  <a16:creationId xmlns:a16="http://schemas.microsoft.com/office/drawing/2014/main" id="{E3829B27-0746-3746-9372-17C7B3ADF7AF}"/>
                </a:ext>
              </a:extLst>
            </p:cNvPr>
            <p:cNvSpPr>
              <a:spLocks noChangeShapeType="1"/>
            </p:cNvSpPr>
            <p:nvPr/>
          </p:nvSpPr>
          <p:spPr bwMode="auto">
            <a:xfrm flipV="1">
              <a:off x="2396" y="2603"/>
              <a:ext cx="1" cy="43"/>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59" name="Line 65">
              <a:extLst>
                <a:ext uri="{FF2B5EF4-FFF2-40B4-BE49-F238E27FC236}">
                  <a16:creationId xmlns:a16="http://schemas.microsoft.com/office/drawing/2014/main" id="{137AE0F7-3AD0-D540-99A2-2E7C62F488A8}"/>
                </a:ext>
              </a:extLst>
            </p:cNvPr>
            <p:cNvSpPr>
              <a:spLocks noChangeShapeType="1"/>
            </p:cNvSpPr>
            <p:nvPr/>
          </p:nvSpPr>
          <p:spPr bwMode="auto">
            <a:xfrm>
              <a:off x="2370" y="2603"/>
              <a:ext cx="52" cy="1"/>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60" name="Group 66">
              <a:extLst>
                <a:ext uri="{FF2B5EF4-FFF2-40B4-BE49-F238E27FC236}">
                  <a16:creationId xmlns:a16="http://schemas.microsoft.com/office/drawing/2014/main" id="{651C22FA-217A-0E44-80F6-D4A0AB62120F}"/>
                </a:ext>
              </a:extLst>
            </p:cNvPr>
            <p:cNvGrpSpPr>
              <a:grpSpLocks/>
            </p:cNvGrpSpPr>
            <p:nvPr/>
          </p:nvGrpSpPr>
          <p:grpSpPr bwMode="auto">
            <a:xfrm>
              <a:off x="2375" y="2632"/>
              <a:ext cx="42" cy="29"/>
              <a:chOff x="2375" y="2632"/>
              <a:chExt cx="42" cy="29"/>
            </a:xfrm>
          </p:grpSpPr>
          <p:sp>
            <p:nvSpPr>
              <p:cNvPr id="43186" name="Oval 67">
                <a:extLst>
                  <a:ext uri="{FF2B5EF4-FFF2-40B4-BE49-F238E27FC236}">
                    <a16:creationId xmlns:a16="http://schemas.microsoft.com/office/drawing/2014/main" id="{89E4F5A6-6787-6C45-9E3A-D9928180B523}"/>
                  </a:ext>
                </a:extLst>
              </p:cNvPr>
              <p:cNvSpPr>
                <a:spLocks noChangeArrowheads="1"/>
              </p:cNvSpPr>
              <p:nvPr/>
            </p:nvSpPr>
            <p:spPr bwMode="auto">
              <a:xfrm>
                <a:off x="2375" y="2632"/>
                <a:ext cx="42" cy="29"/>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87" name="Oval 68">
                <a:extLst>
                  <a:ext uri="{FF2B5EF4-FFF2-40B4-BE49-F238E27FC236}">
                    <a16:creationId xmlns:a16="http://schemas.microsoft.com/office/drawing/2014/main" id="{5F2DC8B7-4337-4945-AF28-3178446DDB18}"/>
                  </a:ext>
                </a:extLst>
              </p:cNvPr>
              <p:cNvSpPr>
                <a:spLocks noChangeArrowheads="1"/>
              </p:cNvSpPr>
              <p:nvPr/>
            </p:nvSpPr>
            <p:spPr bwMode="auto">
              <a:xfrm>
                <a:off x="2375" y="2632"/>
                <a:ext cx="42" cy="29"/>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61" name="Line 69">
              <a:extLst>
                <a:ext uri="{FF2B5EF4-FFF2-40B4-BE49-F238E27FC236}">
                  <a16:creationId xmlns:a16="http://schemas.microsoft.com/office/drawing/2014/main" id="{B5EDB11A-895C-2841-8C9A-4AD19F6E6E02}"/>
                </a:ext>
              </a:extLst>
            </p:cNvPr>
            <p:cNvSpPr>
              <a:spLocks noChangeShapeType="1"/>
            </p:cNvSpPr>
            <p:nvPr/>
          </p:nvSpPr>
          <p:spPr bwMode="auto">
            <a:xfrm flipV="1">
              <a:off x="2628" y="2798"/>
              <a:ext cx="1" cy="34"/>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62" name="Line 70">
              <a:extLst>
                <a:ext uri="{FF2B5EF4-FFF2-40B4-BE49-F238E27FC236}">
                  <a16:creationId xmlns:a16="http://schemas.microsoft.com/office/drawing/2014/main" id="{A7F3D9D7-1F2E-1344-8193-1B87DE981532}"/>
                </a:ext>
              </a:extLst>
            </p:cNvPr>
            <p:cNvSpPr>
              <a:spLocks noChangeShapeType="1"/>
            </p:cNvSpPr>
            <p:nvPr/>
          </p:nvSpPr>
          <p:spPr bwMode="auto">
            <a:xfrm>
              <a:off x="2603" y="2798"/>
              <a:ext cx="51" cy="2"/>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63" name="Group 71">
              <a:extLst>
                <a:ext uri="{FF2B5EF4-FFF2-40B4-BE49-F238E27FC236}">
                  <a16:creationId xmlns:a16="http://schemas.microsoft.com/office/drawing/2014/main" id="{E9FA5FDD-9A7C-E04A-9299-B79B6572C4E3}"/>
                </a:ext>
              </a:extLst>
            </p:cNvPr>
            <p:cNvGrpSpPr>
              <a:grpSpLocks/>
            </p:cNvGrpSpPr>
            <p:nvPr/>
          </p:nvGrpSpPr>
          <p:grpSpPr bwMode="auto">
            <a:xfrm>
              <a:off x="2608" y="2818"/>
              <a:ext cx="41" cy="30"/>
              <a:chOff x="2608" y="2818"/>
              <a:chExt cx="41" cy="30"/>
            </a:xfrm>
          </p:grpSpPr>
          <p:sp>
            <p:nvSpPr>
              <p:cNvPr id="43184" name="Oval 72">
                <a:extLst>
                  <a:ext uri="{FF2B5EF4-FFF2-40B4-BE49-F238E27FC236}">
                    <a16:creationId xmlns:a16="http://schemas.microsoft.com/office/drawing/2014/main" id="{7C2DD0D2-1935-D24B-B3CE-6F91CC21A879}"/>
                  </a:ext>
                </a:extLst>
              </p:cNvPr>
              <p:cNvSpPr>
                <a:spLocks noChangeArrowheads="1"/>
              </p:cNvSpPr>
              <p:nvPr/>
            </p:nvSpPr>
            <p:spPr bwMode="auto">
              <a:xfrm>
                <a:off x="2608" y="2818"/>
                <a:ext cx="41" cy="30"/>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85" name="Oval 73">
                <a:extLst>
                  <a:ext uri="{FF2B5EF4-FFF2-40B4-BE49-F238E27FC236}">
                    <a16:creationId xmlns:a16="http://schemas.microsoft.com/office/drawing/2014/main" id="{89CDBAEA-906B-D446-8EAB-C2A0E023D5F9}"/>
                  </a:ext>
                </a:extLst>
              </p:cNvPr>
              <p:cNvSpPr>
                <a:spLocks noChangeArrowheads="1"/>
              </p:cNvSpPr>
              <p:nvPr/>
            </p:nvSpPr>
            <p:spPr bwMode="auto">
              <a:xfrm>
                <a:off x="2608" y="2818"/>
                <a:ext cx="41" cy="30"/>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64" name="Line 74">
              <a:extLst>
                <a:ext uri="{FF2B5EF4-FFF2-40B4-BE49-F238E27FC236}">
                  <a16:creationId xmlns:a16="http://schemas.microsoft.com/office/drawing/2014/main" id="{75AF5AAB-766B-E446-AE57-A5121FA39C6B}"/>
                </a:ext>
              </a:extLst>
            </p:cNvPr>
            <p:cNvSpPr>
              <a:spLocks noChangeShapeType="1"/>
            </p:cNvSpPr>
            <p:nvPr/>
          </p:nvSpPr>
          <p:spPr bwMode="auto">
            <a:xfrm flipV="1">
              <a:off x="2861" y="2705"/>
              <a:ext cx="1" cy="85"/>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65" name="Line 75">
              <a:extLst>
                <a:ext uri="{FF2B5EF4-FFF2-40B4-BE49-F238E27FC236}">
                  <a16:creationId xmlns:a16="http://schemas.microsoft.com/office/drawing/2014/main" id="{D420261F-3431-6E49-8E01-D359016F32DD}"/>
                </a:ext>
              </a:extLst>
            </p:cNvPr>
            <p:cNvSpPr>
              <a:spLocks noChangeShapeType="1"/>
            </p:cNvSpPr>
            <p:nvPr/>
          </p:nvSpPr>
          <p:spPr bwMode="auto">
            <a:xfrm>
              <a:off x="2835" y="2705"/>
              <a:ext cx="52" cy="0"/>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66" name="Group 76">
              <a:extLst>
                <a:ext uri="{FF2B5EF4-FFF2-40B4-BE49-F238E27FC236}">
                  <a16:creationId xmlns:a16="http://schemas.microsoft.com/office/drawing/2014/main" id="{76DFC6C3-A633-1A44-A73D-59801C371B49}"/>
                </a:ext>
              </a:extLst>
            </p:cNvPr>
            <p:cNvGrpSpPr>
              <a:grpSpLocks/>
            </p:cNvGrpSpPr>
            <p:nvPr/>
          </p:nvGrpSpPr>
          <p:grpSpPr bwMode="auto">
            <a:xfrm>
              <a:off x="2840" y="2776"/>
              <a:ext cx="42" cy="29"/>
              <a:chOff x="2840" y="2776"/>
              <a:chExt cx="42" cy="29"/>
            </a:xfrm>
          </p:grpSpPr>
          <p:sp>
            <p:nvSpPr>
              <p:cNvPr id="43182" name="Oval 77">
                <a:extLst>
                  <a:ext uri="{FF2B5EF4-FFF2-40B4-BE49-F238E27FC236}">
                    <a16:creationId xmlns:a16="http://schemas.microsoft.com/office/drawing/2014/main" id="{4342749B-2A69-4945-9551-36AE73B4E3CF}"/>
                  </a:ext>
                </a:extLst>
              </p:cNvPr>
              <p:cNvSpPr>
                <a:spLocks noChangeArrowheads="1"/>
              </p:cNvSpPr>
              <p:nvPr/>
            </p:nvSpPr>
            <p:spPr bwMode="auto">
              <a:xfrm>
                <a:off x="2840" y="2776"/>
                <a:ext cx="42" cy="29"/>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83" name="Oval 78">
                <a:extLst>
                  <a:ext uri="{FF2B5EF4-FFF2-40B4-BE49-F238E27FC236}">
                    <a16:creationId xmlns:a16="http://schemas.microsoft.com/office/drawing/2014/main" id="{CE61C217-C9FC-A14D-9785-5628D90F04A4}"/>
                  </a:ext>
                </a:extLst>
              </p:cNvPr>
              <p:cNvSpPr>
                <a:spLocks noChangeArrowheads="1"/>
              </p:cNvSpPr>
              <p:nvPr/>
            </p:nvSpPr>
            <p:spPr bwMode="auto">
              <a:xfrm>
                <a:off x="2840" y="2776"/>
                <a:ext cx="42" cy="29"/>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67" name="Line 79">
              <a:extLst>
                <a:ext uri="{FF2B5EF4-FFF2-40B4-BE49-F238E27FC236}">
                  <a16:creationId xmlns:a16="http://schemas.microsoft.com/office/drawing/2014/main" id="{911EEF57-AA51-E444-8859-5A2913F1E3BC}"/>
                </a:ext>
              </a:extLst>
            </p:cNvPr>
            <p:cNvSpPr>
              <a:spLocks noChangeShapeType="1"/>
            </p:cNvSpPr>
            <p:nvPr/>
          </p:nvSpPr>
          <p:spPr bwMode="auto">
            <a:xfrm flipV="1">
              <a:off x="3094" y="2731"/>
              <a:ext cx="0" cy="77"/>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68" name="Line 80">
              <a:extLst>
                <a:ext uri="{FF2B5EF4-FFF2-40B4-BE49-F238E27FC236}">
                  <a16:creationId xmlns:a16="http://schemas.microsoft.com/office/drawing/2014/main" id="{9EA35E1E-6D36-374A-A20B-2F5B60401060}"/>
                </a:ext>
              </a:extLst>
            </p:cNvPr>
            <p:cNvSpPr>
              <a:spLocks noChangeShapeType="1"/>
            </p:cNvSpPr>
            <p:nvPr/>
          </p:nvSpPr>
          <p:spPr bwMode="auto">
            <a:xfrm>
              <a:off x="3067" y="2731"/>
              <a:ext cx="52" cy="0"/>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69" name="Group 81">
              <a:extLst>
                <a:ext uri="{FF2B5EF4-FFF2-40B4-BE49-F238E27FC236}">
                  <a16:creationId xmlns:a16="http://schemas.microsoft.com/office/drawing/2014/main" id="{AC7E862C-8356-894C-9635-F181AB0754BC}"/>
                </a:ext>
              </a:extLst>
            </p:cNvPr>
            <p:cNvGrpSpPr>
              <a:grpSpLocks/>
            </p:cNvGrpSpPr>
            <p:nvPr/>
          </p:nvGrpSpPr>
          <p:grpSpPr bwMode="auto">
            <a:xfrm>
              <a:off x="3072" y="2793"/>
              <a:ext cx="42" cy="29"/>
              <a:chOff x="3072" y="2793"/>
              <a:chExt cx="42" cy="29"/>
            </a:xfrm>
          </p:grpSpPr>
          <p:sp>
            <p:nvSpPr>
              <p:cNvPr id="43180" name="Oval 82">
                <a:extLst>
                  <a:ext uri="{FF2B5EF4-FFF2-40B4-BE49-F238E27FC236}">
                    <a16:creationId xmlns:a16="http://schemas.microsoft.com/office/drawing/2014/main" id="{9B90B85E-8C69-EE45-9560-97F56E076C4C}"/>
                  </a:ext>
                </a:extLst>
              </p:cNvPr>
              <p:cNvSpPr>
                <a:spLocks noChangeArrowheads="1"/>
              </p:cNvSpPr>
              <p:nvPr/>
            </p:nvSpPr>
            <p:spPr bwMode="auto">
              <a:xfrm>
                <a:off x="3072" y="2793"/>
                <a:ext cx="42" cy="29"/>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81" name="Oval 83">
                <a:extLst>
                  <a:ext uri="{FF2B5EF4-FFF2-40B4-BE49-F238E27FC236}">
                    <a16:creationId xmlns:a16="http://schemas.microsoft.com/office/drawing/2014/main" id="{F8D94E69-B2E6-3F44-8010-7708B72A7F2A}"/>
                  </a:ext>
                </a:extLst>
              </p:cNvPr>
              <p:cNvSpPr>
                <a:spLocks noChangeArrowheads="1"/>
              </p:cNvSpPr>
              <p:nvPr/>
            </p:nvSpPr>
            <p:spPr bwMode="auto">
              <a:xfrm>
                <a:off x="3072" y="2793"/>
                <a:ext cx="42" cy="29"/>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70" name="Line 84">
              <a:extLst>
                <a:ext uri="{FF2B5EF4-FFF2-40B4-BE49-F238E27FC236}">
                  <a16:creationId xmlns:a16="http://schemas.microsoft.com/office/drawing/2014/main" id="{A3F5ABEA-327B-834A-95C9-3D5CAD8E1FDA}"/>
                </a:ext>
              </a:extLst>
            </p:cNvPr>
            <p:cNvSpPr>
              <a:spLocks noChangeShapeType="1"/>
            </p:cNvSpPr>
            <p:nvPr/>
          </p:nvSpPr>
          <p:spPr bwMode="auto">
            <a:xfrm flipV="1">
              <a:off x="3325" y="2714"/>
              <a:ext cx="1" cy="111"/>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71" name="Line 85">
              <a:extLst>
                <a:ext uri="{FF2B5EF4-FFF2-40B4-BE49-F238E27FC236}">
                  <a16:creationId xmlns:a16="http://schemas.microsoft.com/office/drawing/2014/main" id="{49346411-0B6C-CE4A-88A1-8D99C4969502}"/>
                </a:ext>
              </a:extLst>
            </p:cNvPr>
            <p:cNvSpPr>
              <a:spLocks noChangeShapeType="1"/>
            </p:cNvSpPr>
            <p:nvPr/>
          </p:nvSpPr>
          <p:spPr bwMode="auto">
            <a:xfrm>
              <a:off x="3300" y="2714"/>
              <a:ext cx="53" cy="0"/>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72" name="Group 86">
              <a:extLst>
                <a:ext uri="{FF2B5EF4-FFF2-40B4-BE49-F238E27FC236}">
                  <a16:creationId xmlns:a16="http://schemas.microsoft.com/office/drawing/2014/main" id="{F8D972C4-58B1-B54B-86F7-434670AF8F55}"/>
                </a:ext>
              </a:extLst>
            </p:cNvPr>
            <p:cNvGrpSpPr>
              <a:grpSpLocks/>
            </p:cNvGrpSpPr>
            <p:nvPr/>
          </p:nvGrpSpPr>
          <p:grpSpPr bwMode="auto">
            <a:xfrm>
              <a:off x="3305" y="2810"/>
              <a:ext cx="42" cy="29"/>
              <a:chOff x="3305" y="2810"/>
              <a:chExt cx="42" cy="29"/>
            </a:xfrm>
          </p:grpSpPr>
          <p:sp>
            <p:nvSpPr>
              <p:cNvPr id="43178" name="Oval 87">
                <a:extLst>
                  <a:ext uri="{FF2B5EF4-FFF2-40B4-BE49-F238E27FC236}">
                    <a16:creationId xmlns:a16="http://schemas.microsoft.com/office/drawing/2014/main" id="{8372C7AD-E76C-C948-8FD8-B3A6B0EC71B1}"/>
                  </a:ext>
                </a:extLst>
              </p:cNvPr>
              <p:cNvSpPr>
                <a:spLocks noChangeArrowheads="1"/>
              </p:cNvSpPr>
              <p:nvPr/>
            </p:nvSpPr>
            <p:spPr bwMode="auto">
              <a:xfrm>
                <a:off x="3305" y="2810"/>
                <a:ext cx="42" cy="29"/>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79" name="Oval 88">
                <a:extLst>
                  <a:ext uri="{FF2B5EF4-FFF2-40B4-BE49-F238E27FC236}">
                    <a16:creationId xmlns:a16="http://schemas.microsoft.com/office/drawing/2014/main" id="{07674881-28EB-4D4C-AE12-A951B0C8BF29}"/>
                  </a:ext>
                </a:extLst>
              </p:cNvPr>
              <p:cNvSpPr>
                <a:spLocks noChangeArrowheads="1"/>
              </p:cNvSpPr>
              <p:nvPr/>
            </p:nvSpPr>
            <p:spPr bwMode="auto">
              <a:xfrm>
                <a:off x="3305" y="2810"/>
                <a:ext cx="42" cy="29"/>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sp>
          <p:nvSpPr>
            <p:cNvPr id="43173" name="Line 89">
              <a:extLst>
                <a:ext uri="{FF2B5EF4-FFF2-40B4-BE49-F238E27FC236}">
                  <a16:creationId xmlns:a16="http://schemas.microsoft.com/office/drawing/2014/main" id="{8B68D2A8-DE24-A74B-B92B-B3C0E1EBA292}"/>
                </a:ext>
              </a:extLst>
            </p:cNvPr>
            <p:cNvSpPr>
              <a:spLocks noChangeShapeType="1"/>
            </p:cNvSpPr>
            <p:nvPr/>
          </p:nvSpPr>
          <p:spPr bwMode="auto">
            <a:xfrm flipV="1">
              <a:off x="3558" y="2773"/>
              <a:ext cx="1" cy="52"/>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74" name="Line 90">
              <a:extLst>
                <a:ext uri="{FF2B5EF4-FFF2-40B4-BE49-F238E27FC236}">
                  <a16:creationId xmlns:a16="http://schemas.microsoft.com/office/drawing/2014/main" id="{14D7257B-3429-6147-9A87-D4E4142B8740}"/>
                </a:ext>
              </a:extLst>
            </p:cNvPr>
            <p:cNvSpPr>
              <a:spLocks noChangeShapeType="1"/>
            </p:cNvSpPr>
            <p:nvPr/>
          </p:nvSpPr>
          <p:spPr bwMode="auto">
            <a:xfrm>
              <a:off x="3533" y="2773"/>
              <a:ext cx="51" cy="2"/>
            </a:xfrm>
            <a:prstGeom prst="line">
              <a:avLst/>
            </a:prstGeom>
            <a:noFill/>
            <a:ln w="28575"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75" name="Group 91">
              <a:extLst>
                <a:ext uri="{FF2B5EF4-FFF2-40B4-BE49-F238E27FC236}">
                  <a16:creationId xmlns:a16="http://schemas.microsoft.com/office/drawing/2014/main" id="{8C0E63C4-B6BC-534C-ABD1-38365087AC22}"/>
                </a:ext>
              </a:extLst>
            </p:cNvPr>
            <p:cNvGrpSpPr>
              <a:grpSpLocks/>
            </p:cNvGrpSpPr>
            <p:nvPr/>
          </p:nvGrpSpPr>
          <p:grpSpPr bwMode="auto">
            <a:xfrm>
              <a:off x="3538" y="2810"/>
              <a:ext cx="42" cy="29"/>
              <a:chOff x="3538" y="2810"/>
              <a:chExt cx="42" cy="29"/>
            </a:xfrm>
          </p:grpSpPr>
          <p:sp>
            <p:nvSpPr>
              <p:cNvPr id="43176" name="Oval 92">
                <a:extLst>
                  <a:ext uri="{FF2B5EF4-FFF2-40B4-BE49-F238E27FC236}">
                    <a16:creationId xmlns:a16="http://schemas.microsoft.com/office/drawing/2014/main" id="{52B55986-BB4F-B04A-B477-4A11180963A8}"/>
                  </a:ext>
                </a:extLst>
              </p:cNvPr>
              <p:cNvSpPr>
                <a:spLocks noChangeArrowheads="1"/>
              </p:cNvSpPr>
              <p:nvPr/>
            </p:nvSpPr>
            <p:spPr bwMode="auto">
              <a:xfrm>
                <a:off x="3538" y="2810"/>
                <a:ext cx="42" cy="29"/>
              </a:xfrm>
              <a:prstGeom prst="ellipse">
                <a:avLst/>
              </a:prstGeom>
              <a:solidFill>
                <a:schemeClr val="tx2"/>
              </a:solidFill>
              <a:ln w="28575">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77" name="Oval 93">
                <a:extLst>
                  <a:ext uri="{FF2B5EF4-FFF2-40B4-BE49-F238E27FC236}">
                    <a16:creationId xmlns:a16="http://schemas.microsoft.com/office/drawing/2014/main" id="{CB137203-27DE-9046-9EA4-7C35F83BE808}"/>
                  </a:ext>
                </a:extLst>
              </p:cNvPr>
              <p:cNvSpPr>
                <a:spLocks noChangeArrowheads="1"/>
              </p:cNvSpPr>
              <p:nvPr/>
            </p:nvSpPr>
            <p:spPr bwMode="auto">
              <a:xfrm>
                <a:off x="3538" y="2810"/>
                <a:ext cx="42" cy="29"/>
              </a:xfrm>
              <a:prstGeom prst="ellipse">
                <a:avLst/>
              </a:prstGeom>
              <a:solidFill>
                <a:schemeClr val="tx2"/>
              </a:solidFill>
              <a:ln w="28575" cap="rnd">
                <a:solidFill>
                  <a:srgbClr val="FFFF00"/>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sp>
        <p:nvSpPr>
          <p:cNvPr id="43043" name="Rectangle 94">
            <a:extLst>
              <a:ext uri="{FF2B5EF4-FFF2-40B4-BE49-F238E27FC236}">
                <a16:creationId xmlns:a16="http://schemas.microsoft.com/office/drawing/2014/main" id="{CC5406EB-D8D2-CA49-BEE0-401A062022EB}"/>
              </a:ext>
            </a:extLst>
          </p:cNvPr>
          <p:cNvSpPr>
            <a:spLocks noChangeArrowheads="1"/>
          </p:cNvSpPr>
          <p:nvPr/>
        </p:nvSpPr>
        <p:spPr bwMode="auto">
          <a:xfrm>
            <a:off x="1968500" y="3214688"/>
            <a:ext cx="547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Admit</a:t>
            </a:r>
          </a:p>
        </p:txBody>
      </p:sp>
      <p:sp>
        <p:nvSpPr>
          <p:cNvPr id="43044" name="Rectangle 95">
            <a:extLst>
              <a:ext uri="{FF2B5EF4-FFF2-40B4-BE49-F238E27FC236}">
                <a16:creationId xmlns:a16="http://schemas.microsoft.com/office/drawing/2014/main" id="{1E2B339F-81B9-3647-8E63-0EDBA90623AF}"/>
              </a:ext>
            </a:extLst>
          </p:cNvPr>
          <p:cNvSpPr>
            <a:spLocks noChangeArrowheads="1"/>
          </p:cNvSpPr>
          <p:nvPr/>
        </p:nvSpPr>
        <p:spPr bwMode="auto">
          <a:xfrm>
            <a:off x="2684463" y="32162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1</a:t>
            </a:r>
          </a:p>
        </p:txBody>
      </p:sp>
      <p:sp>
        <p:nvSpPr>
          <p:cNvPr id="43045" name="Rectangle 96">
            <a:extLst>
              <a:ext uri="{FF2B5EF4-FFF2-40B4-BE49-F238E27FC236}">
                <a16:creationId xmlns:a16="http://schemas.microsoft.com/office/drawing/2014/main" id="{D12D60F9-20A5-984E-A1ED-C3D6D9B95B64}"/>
              </a:ext>
            </a:extLst>
          </p:cNvPr>
          <p:cNvSpPr>
            <a:spLocks noChangeArrowheads="1"/>
          </p:cNvSpPr>
          <p:nvPr/>
        </p:nvSpPr>
        <p:spPr bwMode="auto">
          <a:xfrm>
            <a:off x="7121525" y="2212975"/>
            <a:ext cx="1314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600" b="1">
                <a:solidFill>
                  <a:srgbClr val="00FFFF"/>
                </a:solidFill>
              </a:rPr>
              <a:t>Sliding-scale</a:t>
            </a:r>
            <a:endParaRPr lang="en-US" altLang="en-US" sz="1600">
              <a:solidFill>
                <a:srgbClr val="00FFFF"/>
              </a:solidFill>
            </a:endParaRPr>
          </a:p>
        </p:txBody>
      </p:sp>
      <p:sp>
        <p:nvSpPr>
          <p:cNvPr id="43046" name="Rectangle 97">
            <a:extLst>
              <a:ext uri="{FF2B5EF4-FFF2-40B4-BE49-F238E27FC236}">
                <a16:creationId xmlns:a16="http://schemas.microsoft.com/office/drawing/2014/main" id="{031E6D7C-C88F-F746-B39D-01DAF8461ADB}"/>
              </a:ext>
            </a:extLst>
          </p:cNvPr>
          <p:cNvSpPr>
            <a:spLocks noChangeArrowheads="1"/>
          </p:cNvSpPr>
          <p:nvPr/>
        </p:nvSpPr>
        <p:spPr bwMode="auto">
          <a:xfrm>
            <a:off x="7158038" y="2601913"/>
            <a:ext cx="1196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600" b="1">
                <a:solidFill>
                  <a:srgbClr val="FFFF00"/>
                </a:solidFill>
              </a:rPr>
              <a:t>Basal-bolus</a:t>
            </a:r>
          </a:p>
        </p:txBody>
      </p:sp>
      <p:sp>
        <p:nvSpPr>
          <p:cNvPr id="43047" name="Rectangle 98">
            <a:extLst>
              <a:ext uri="{FF2B5EF4-FFF2-40B4-BE49-F238E27FC236}">
                <a16:creationId xmlns:a16="http://schemas.microsoft.com/office/drawing/2014/main" id="{D07162AD-1EF6-5448-B290-883092F56488}"/>
              </a:ext>
            </a:extLst>
          </p:cNvPr>
          <p:cNvSpPr>
            <a:spLocks noChangeArrowheads="1"/>
          </p:cNvSpPr>
          <p:nvPr/>
        </p:nvSpPr>
        <p:spPr bwMode="auto">
          <a:xfrm>
            <a:off x="868363" y="3617913"/>
            <a:ext cx="685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600" baseline="30000"/>
              <a:t>b</a:t>
            </a:r>
            <a:r>
              <a:rPr lang="en-US" altLang="en-US" sz="1600" i="1"/>
              <a:t>P&lt;</a:t>
            </a:r>
            <a:r>
              <a:rPr lang="en-US" altLang="en-US" sz="1600"/>
              <a:t>.05.</a:t>
            </a:r>
          </a:p>
        </p:txBody>
      </p:sp>
      <p:sp>
        <p:nvSpPr>
          <p:cNvPr id="43048" name="Rectangle 99">
            <a:extLst>
              <a:ext uri="{FF2B5EF4-FFF2-40B4-BE49-F238E27FC236}">
                <a16:creationId xmlns:a16="http://schemas.microsoft.com/office/drawing/2014/main" id="{B26D65DB-D42E-9147-AF83-4E94A940D9FE}"/>
              </a:ext>
            </a:extLst>
          </p:cNvPr>
          <p:cNvSpPr>
            <a:spLocks noChangeArrowheads="1"/>
          </p:cNvSpPr>
          <p:nvPr/>
        </p:nvSpPr>
        <p:spPr bwMode="auto">
          <a:xfrm>
            <a:off x="4051300" y="1692275"/>
            <a:ext cx="1063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200">
                <a:solidFill>
                  <a:srgbClr val="00FFFF"/>
                </a:solidFill>
              </a:rPr>
              <a:t>a</a:t>
            </a:r>
          </a:p>
        </p:txBody>
      </p:sp>
      <p:sp>
        <p:nvSpPr>
          <p:cNvPr id="43049" name="Rectangle 100">
            <a:extLst>
              <a:ext uri="{FF2B5EF4-FFF2-40B4-BE49-F238E27FC236}">
                <a16:creationId xmlns:a16="http://schemas.microsoft.com/office/drawing/2014/main" id="{0485AD6D-7A2A-2549-9C0D-11B4FFACF4AA}"/>
              </a:ext>
            </a:extLst>
          </p:cNvPr>
          <p:cNvSpPr>
            <a:spLocks noChangeArrowheads="1"/>
          </p:cNvSpPr>
          <p:nvPr/>
        </p:nvSpPr>
        <p:spPr bwMode="auto">
          <a:xfrm>
            <a:off x="4506913" y="1785938"/>
            <a:ext cx="809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200">
                <a:solidFill>
                  <a:srgbClr val="00FFFF"/>
                </a:solidFill>
              </a:rPr>
              <a:t>a</a:t>
            </a:r>
          </a:p>
        </p:txBody>
      </p:sp>
      <p:sp>
        <p:nvSpPr>
          <p:cNvPr id="43050" name="Rectangle 101">
            <a:extLst>
              <a:ext uri="{FF2B5EF4-FFF2-40B4-BE49-F238E27FC236}">
                <a16:creationId xmlns:a16="http://schemas.microsoft.com/office/drawing/2014/main" id="{B1D8C391-567D-F149-850E-9273DA818F21}"/>
              </a:ext>
            </a:extLst>
          </p:cNvPr>
          <p:cNvSpPr>
            <a:spLocks noChangeArrowheads="1"/>
          </p:cNvSpPr>
          <p:nvPr/>
        </p:nvSpPr>
        <p:spPr bwMode="auto">
          <a:xfrm>
            <a:off x="4978400" y="1836738"/>
            <a:ext cx="80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200">
                <a:solidFill>
                  <a:srgbClr val="00FFFF"/>
                </a:solidFill>
              </a:rPr>
              <a:t>a</a:t>
            </a:r>
          </a:p>
        </p:txBody>
      </p:sp>
      <p:sp>
        <p:nvSpPr>
          <p:cNvPr id="43051" name="Rectangle 102">
            <a:extLst>
              <a:ext uri="{FF2B5EF4-FFF2-40B4-BE49-F238E27FC236}">
                <a16:creationId xmlns:a16="http://schemas.microsoft.com/office/drawing/2014/main" id="{5196075E-CD6C-104A-910D-503B1AED2770}"/>
              </a:ext>
            </a:extLst>
          </p:cNvPr>
          <p:cNvSpPr>
            <a:spLocks noChangeArrowheads="1"/>
          </p:cNvSpPr>
          <p:nvPr/>
        </p:nvSpPr>
        <p:spPr bwMode="auto">
          <a:xfrm>
            <a:off x="5437188" y="1985963"/>
            <a:ext cx="85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200">
                <a:solidFill>
                  <a:srgbClr val="00FFFF"/>
                </a:solidFill>
              </a:rPr>
              <a:t>b</a:t>
            </a:r>
          </a:p>
        </p:txBody>
      </p:sp>
      <p:sp>
        <p:nvSpPr>
          <p:cNvPr id="43052" name="Rectangle 103">
            <a:extLst>
              <a:ext uri="{FF2B5EF4-FFF2-40B4-BE49-F238E27FC236}">
                <a16:creationId xmlns:a16="http://schemas.microsoft.com/office/drawing/2014/main" id="{9F937F5A-1D50-8344-95AE-259F3FB612DE}"/>
              </a:ext>
            </a:extLst>
          </p:cNvPr>
          <p:cNvSpPr>
            <a:spLocks noChangeArrowheads="1"/>
          </p:cNvSpPr>
          <p:nvPr/>
        </p:nvSpPr>
        <p:spPr bwMode="auto">
          <a:xfrm>
            <a:off x="5891213" y="1971675"/>
            <a:ext cx="857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200">
                <a:solidFill>
                  <a:srgbClr val="00FFFF"/>
                </a:solidFill>
              </a:rPr>
              <a:t>b</a:t>
            </a:r>
          </a:p>
        </p:txBody>
      </p:sp>
      <p:sp>
        <p:nvSpPr>
          <p:cNvPr id="43053" name="Rectangle 104">
            <a:extLst>
              <a:ext uri="{FF2B5EF4-FFF2-40B4-BE49-F238E27FC236}">
                <a16:creationId xmlns:a16="http://schemas.microsoft.com/office/drawing/2014/main" id="{F37201F1-F0E2-5A43-ACD2-3082FDD74BDA}"/>
              </a:ext>
            </a:extLst>
          </p:cNvPr>
          <p:cNvSpPr>
            <a:spLocks noChangeArrowheads="1"/>
          </p:cNvSpPr>
          <p:nvPr/>
        </p:nvSpPr>
        <p:spPr bwMode="auto">
          <a:xfrm>
            <a:off x="6348413" y="2127250"/>
            <a:ext cx="984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200">
                <a:solidFill>
                  <a:srgbClr val="00FFFF"/>
                </a:solidFill>
              </a:rPr>
              <a:t>b</a:t>
            </a:r>
          </a:p>
        </p:txBody>
      </p:sp>
      <p:sp>
        <p:nvSpPr>
          <p:cNvPr id="43054" name="Rectangle 105">
            <a:extLst>
              <a:ext uri="{FF2B5EF4-FFF2-40B4-BE49-F238E27FC236}">
                <a16:creationId xmlns:a16="http://schemas.microsoft.com/office/drawing/2014/main" id="{840B5822-BD05-6B4D-AAF8-9D0EEA0018A7}"/>
              </a:ext>
            </a:extLst>
          </p:cNvPr>
          <p:cNvSpPr>
            <a:spLocks noChangeArrowheads="1"/>
          </p:cNvSpPr>
          <p:nvPr/>
        </p:nvSpPr>
        <p:spPr bwMode="auto">
          <a:xfrm>
            <a:off x="6811963" y="2044700"/>
            <a:ext cx="984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200">
                <a:solidFill>
                  <a:srgbClr val="00FFFF"/>
                </a:solidFill>
              </a:rPr>
              <a:t>b</a:t>
            </a:r>
          </a:p>
        </p:txBody>
      </p:sp>
      <p:grpSp>
        <p:nvGrpSpPr>
          <p:cNvPr id="43055" name="Group 106">
            <a:extLst>
              <a:ext uri="{FF2B5EF4-FFF2-40B4-BE49-F238E27FC236}">
                <a16:creationId xmlns:a16="http://schemas.microsoft.com/office/drawing/2014/main" id="{AECA4144-547B-3F45-B542-B8E6FF56C4C3}"/>
              </a:ext>
            </a:extLst>
          </p:cNvPr>
          <p:cNvGrpSpPr>
            <a:grpSpLocks/>
          </p:cNvGrpSpPr>
          <p:nvPr/>
        </p:nvGrpSpPr>
        <p:grpSpPr bwMode="auto">
          <a:xfrm>
            <a:off x="2222500" y="1503363"/>
            <a:ext cx="4695825" cy="903287"/>
            <a:chOff x="1208" y="2016"/>
            <a:chExt cx="2381" cy="611"/>
          </a:xfrm>
        </p:grpSpPr>
        <p:grpSp>
          <p:nvGrpSpPr>
            <p:cNvPr id="43075" name="Group 107">
              <a:extLst>
                <a:ext uri="{FF2B5EF4-FFF2-40B4-BE49-F238E27FC236}">
                  <a16:creationId xmlns:a16="http://schemas.microsoft.com/office/drawing/2014/main" id="{B0C8F555-F8CA-B144-8DC2-2D90870D9951}"/>
                </a:ext>
              </a:extLst>
            </p:cNvPr>
            <p:cNvGrpSpPr>
              <a:grpSpLocks/>
            </p:cNvGrpSpPr>
            <p:nvPr/>
          </p:nvGrpSpPr>
          <p:grpSpPr bwMode="auto">
            <a:xfrm>
              <a:off x="1440" y="2222"/>
              <a:ext cx="53" cy="83"/>
              <a:chOff x="3300" y="2544"/>
              <a:chExt cx="53" cy="83"/>
            </a:xfrm>
          </p:grpSpPr>
          <p:sp>
            <p:nvSpPr>
              <p:cNvPr id="43137" name="Line 108">
                <a:extLst>
                  <a:ext uri="{FF2B5EF4-FFF2-40B4-BE49-F238E27FC236}">
                    <a16:creationId xmlns:a16="http://schemas.microsoft.com/office/drawing/2014/main" id="{B9502C71-E292-8647-AEA9-FBAF74E2B76E}"/>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38" name="Line 109">
                <a:extLst>
                  <a:ext uri="{FF2B5EF4-FFF2-40B4-BE49-F238E27FC236}">
                    <a16:creationId xmlns:a16="http://schemas.microsoft.com/office/drawing/2014/main" id="{5517FB74-E15A-BC45-94BF-DE6213B6BEE8}"/>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39" name="Group 110">
                <a:extLst>
                  <a:ext uri="{FF2B5EF4-FFF2-40B4-BE49-F238E27FC236}">
                    <a16:creationId xmlns:a16="http://schemas.microsoft.com/office/drawing/2014/main" id="{8162378C-7555-3D49-90A2-CE7DB642F7A9}"/>
                  </a:ext>
                </a:extLst>
              </p:cNvPr>
              <p:cNvGrpSpPr>
                <a:grpSpLocks/>
              </p:cNvGrpSpPr>
              <p:nvPr/>
            </p:nvGrpSpPr>
            <p:grpSpPr bwMode="auto">
              <a:xfrm>
                <a:off x="3305" y="2598"/>
                <a:ext cx="42" cy="29"/>
                <a:chOff x="3305" y="2598"/>
                <a:chExt cx="42" cy="29"/>
              </a:xfrm>
            </p:grpSpPr>
            <p:sp>
              <p:nvSpPr>
                <p:cNvPr id="43140" name="Oval 111">
                  <a:extLst>
                    <a:ext uri="{FF2B5EF4-FFF2-40B4-BE49-F238E27FC236}">
                      <a16:creationId xmlns:a16="http://schemas.microsoft.com/office/drawing/2014/main" id="{4EDE1141-61E7-C146-8E35-98894430848E}"/>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41" name="Oval 112">
                  <a:extLst>
                    <a:ext uri="{FF2B5EF4-FFF2-40B4-BE49-F238E27FC236}">
                      <a16:creationId xmlns:a16="http://schemas.microsoft.com/office/drawing/2014/main" id="{AF8998C7-6E12-BB41-9D46-9357393647D0}"/>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sp>
          <p:nvSpPr>
            <p:cNvPr id="43076" name="Freeform 113">
              <a:extLst>
                <a:ext uri="{FF2B5EF4-FFF2-40B4-BE49-F238E27FC236}">
                  <a16:creationId xmlns:a16="http://schemas.microsoft.com/office/drawing/2014/main" id="{5A9042FC-DD50-0D48-A9C3-4252EC5E85EF}"/>
                </a:ext>
              </a:extLst>
            </p:cNvPr>
            <p:cNvSpPr>
              <a:spLocks/>
            </p:cNvSpPr>
            <p:nvPr/>
          </p:nvSpPr>
          <p:spPr bwMode="auto">
            <a:xfrm>
              <a:off x="1233" y="2078"/>
              <a:ext cx="2325" cy="534"/>
            </a:xfrm>
            <a:custGeom>
              <a:avLst/>
              <a:gdLst>
                <a:gd name="T0" fmla="*/ 0 w 2325"/>
                <a:gd name="T1" fmla="*/ 0 h 534"/>
                <a:gd name="T2" fmla="*/ 232 w 2325"/>
                <a:gd name="T3" fmla="*/ 212 h 534"/>
                <a:gd name="T4" fmla="*/ 465 w 2325"/>
                <a:gd name="T5" fmla="*/ 356 h 534"/>
                <a:gd name="T6" fmla="*/ 697 w 2325"/>
                <a:gd name="T7" fmla="*/ 373 h 534"/>
                <a:gd name="T8" fmla="*/ 930 w 2325"/>
                <a:gd name="T9" fmla="*/ 245 h 534"/>
                <a:gd name="T10" fmla="*/ 1163 w 2325"/>
                <a:gd name="T11" fmla="*/ 305 h 534"/>
                <a:gd name="T12" fmla="*/ 1395 w 2325"/>
                <a:gd name="T13" fmla="*/ 331 h 534"/>
                <a:gd name="T14" fmla="*/ 1628 w 2325"/>
                <a:gd name="T15" fmla="*/ 441 h 534"/>
                <a:gd name="T16" fmla="*/ 1860 w 2325"/>
                <a:gd name="T17" fmla="*/ 424 h 534"/>
                <a:gd name="T18" fmla="*/ 2093 w 2325"/>
                <a:gd name="T19" fmla="*/ 534 h 534"/>
                <a:gd name="T20" fmla="*/ 2325 w 2325"/>
                <a:gd name="T21" fmla="*/ 475 h 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5"/>
                <a:gd name="T34" fmla="*/ 0 h 534"/>
                <a:gd name="T35" fmla="*/ 2325 w 2325"/>
                <a:gd name="T36" fmla="*/ 534 h 5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5" h="534">
                  <a:moveTo>
                    <a:pt x="0" y="0"/>
                  </a:moveTo>
                  <a:lnTo>
                    <a:pt x="232" y="212"/>
                  </a:lnTo>
                  <a:lnTo>
                    <a:pt x="465" y="356"/>
                  </a:lnTo>
                  <a:lnTo>
                    <a:pt x="697" y="373"/>
                  </a:lnTo>
                  <a:lnTo>
                    <a:pt x="930" y="245"/>
                  </a:lnTo>
                  <a:lnTo>
                    <a:pt x="1163" y="305"/>
                  </a:lnTo>
                  <a:lnTo>
                    <a:pt x="1395" y="331"/>
                  </a:lnTo>
                  <a:lnTo>
                    <a:pt x="1628" y="441"/>
                  </a:lnTo>
                  <a:lnTo>
                    <a:pt x="1860" y="424"/>
                  </a:lnTo>
                  <a:lnTo>
                    <a:pt x="2093" y="534"/>
                  </a:lnTo>
                  <a:lnTo>
                    <a:pt x="2325" y="475"/>
                  </a:lnTo>
                </a:path>
              </a:pathLst>
            </a:cu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3077" name="Group 114">
              <a:extLst>
                <a:ext uri="{FF2B5EF4-FFF2-40B4-BE49-F238E27FC236}">
                  <a16:creationId xmlns:a16="http://schemas.microsoft.com/office/drawing/2014/main" id="{FD4FDB2E-215E-1345-9D26-2C9DE4BB6914}"/>
                </a:ext>
              </a:extLst>
            </p:cNvPr>
            <p:cNvGrpSpPr>
              <a:grpSpLocks/>
            </p:cNvGrpSpPr>
            <p:nvPr/>
          </p:nvGrpSpPr>
          <p:grpSpPr bwMode="auto">
            <a:xfrm>
              <a:off x="3300" y="2544"/>
              <a:ext cx="53" cy="83"/>
              <a:chOff x="3300" y="2544"/>
              <a:chExt cx="53" cy="83"/>
            </a:xfrm>
          </p:grpSpPr>
          <p:sp>
            <p:nvSpPr>
              <p:cNvPr id="43132" name="Line 115">
                <a:extLst>
                  <a:ext uri="{FF2B5EF4-FFF2-40B4-BE49-F238E27FC236}">
                    <a16:creationId xmlns:a16="http://schemas.microsoft.com/office/drawing/2014/main" id="{2BC8B595-A70C-CC4C-A9FE-7AD8B25B9E50}"/>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33" name="Line 116">
                <a:extLst>
                  <a:ext uri="{FF2B5EF4-FFF2-40B4-BE49-F238E27FC236}">
                    <a16:creationId xmlns:a16="http://schemas.microsoft.com/office/drawing/2014/main" id="{AD28D4C0-9A12-8942-AD2E-540A08BD3256}"/>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34" name="Group 117">
                <a:extLst>
                  <a:ext uri="{FF2B5EF4-FFF2-40B4-BE49-F238E27FC236}">
                    <a16:creationId xmlns:a16="http://schemas.microsoft.com/office/drawing/2014/main" id="{BBF2BB24-FAAC-2748-B680-2D42D847CC03}"/>
                  </a:ext>
                </a:extLst>
              </p:cNvPr>
              <p:cNvGrpSpPr>
                <a:grpSpLocks/>
              </p:cNvGrpSpPr>
              <p:nvPr/>
            </p:nvGrpSpPr>
            <p:grpSpPr bwMode="auto">
              <a:xfrm>
                <a:off x="3305" y="2598"/>
                <a:ext cx="42" cy="29"/>
                <a:chOff x="3305" y="2598"/>
                <a:chExt cx="42" cy="29"/>
              </a:xfrm>
            </p:grpSpPr>
            <p:sp>
              <p:nvSpPr>
                <p:cNvPr id="43135" name="Oval 118">
                  <a:extLst>
                    <a:ext uri="{FF2B5EF4-FFF2-40B4-BE49-F238E27FC236}">
                      <a16:creationId xmlns:a16="http://schemas.microsoft.com/office/drawing/2014/main" id="{5E1B2A7A-D98B-2F4A-8CC7-B5B284011ADE}"/>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36" name="Oval 119">
                  <a:extLst>
                    <a:ext uri="{FF2B5EF4-FFF2-40B4-BE49-F238E27FC236}">
                      <a16:creationId xmlns:a16="http://schemas.microsoft.com/office/drawing/2014/main" id="{C5175AF4-975B-5F4A-ACB1-90662B0CC314}"/>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78" name="Group 120">
              <a:extLst>
                <a:ext uri="{FF2B5EF4-FFF2-40B4-BE49-F238E27FC236}">
                  <a16:creationId xmlns:a16="http://schemas.microsoft.com/office/drawing/2014/main" id="{941540FF-3364-5F44-9EFA-20358989A68B}"/>
                </a:ext>
              </a:extLst>
            </p:cNvPr>
            <p:cNvGrpSpPr>
              <a:grpSpLocks/>
            </p:cNvGrpSpPr>
            <p:nvPr/>
          </p:nvGrpSpPr>
          <p:grpSpPr bwMode="auto">
            <a:xfrm>
              <a:off x="3536" y="2484"/>
              <a:ext cx="53" cy="83"/>
              <a:chOff x="3300" y="2544"/>
              <a:chExt cx="53" cy="83"/>
            </a:xfrm>
          </p:grpSpPr>
          <p:sp>
            <p:nvSpPr>
              <p:cNvPr id="43127" name="Line 121">
                <a:extLst>
                  <a:ext uri="{FF2B5EF4-FFF2-40B4-BE49-F238E27FC236}">
                    <a16:creationId xmlns:a16="http://schemas.microsoft.com/office/drawing/2014/main" id="{E6EB7837-3178-694F-A20E-C33E0171D075}"/>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28" name="Line 122">
                <a:extLst>
                  <a:ext uri="{FF2B5EF4-FFF2-40B4-BE49-F238E27FC236}">
                    <a16:creationId xmlns:a16="http://schemas.microsoft.com/office/drawing/2014/main" id="{12E829E0-2B76-E748-9009-37527ECFE02B}"/>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29" name="Group 123">
                <a:extLst>
                  <a:ext uri="{FF2B5EF4-FFF2-40B4-BE49-F238E27FC236}">
                    <a16:creationId xmlns:a16="http://schemas.microsoft.com/office/drawing/2014/main" id="{AB0695EF-7D4F-214E-B5CF-6C7E4AE537E4}"/>
                  </a:ext>
                </a:extLst>
              </p:cNvPr>
              <p:cNvGrpSpPr>
                <a:grpSpLocks/>
              </p:cNvGrpSpPr>
              <p:nvPr/>
            </p:nvGrpSpPr>
            <p:grpSpPr bwMode="auto">
              <a:xfrm>
                <a:off x="3305" y="2598"/>
                <a:ext cx="42" cy="29"/>
                <a:chOff x="3305" y="2598"/>
                <a:chExt cx="42" cy="29"/>
              </a:xfrm>
            </p:grpSpPr>
            <p:sp>
              <p:nvSpPr>
                <p:cNvPr id="43130" name="Oval 124">
                  <a:extLst>
                    <a:ext uri="{FF2B5EF4-FFF2-40B4-BE49-F238E27FC236}">
                      <a16:creationId xmlns:a16="http://schemas.microsoft.com/office/drawing/2014/main" id="{3AD90862-3170-A24B-A7AE-9ECA425641B1}"/>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31" name="Oval 125">
                  <a:extLst>
                    <a:ext uri="{FF2B5EF4-FFF2-40B4-BE49-F238E27FC236}">
                      <a16:creationId xmlns:a16="http://schemas.microsoft.com/office/drawing/2014/main" id="{F2C75AEB-5F15-A644-BE32-7DD93A01EBAB}"/>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79" name="Group 126">
              <a:extLst>
                <a:ext uri="{FF2B5EF4-FFF2-40B4-BE49-F238E27FC236}">
                  <a16:creationId xmlns:a16="http://schemas.microsoft.com/office/drawing/2014/main" id="{A45054D9-C2D8-264C-9C93-7FE47DA0B06F}"/>
                </a:ext>
              </a:extLst>
            </p:cNvPr>
            <p:cNvGrpSpPr>
              <a:grpSpLocks/>
            </p:cNvGrpSpPr>
            <p:nvPr/>
          </p:nvGrpSpPr>
          <p:grpSpPr bwMode="auto">
            <a:xfrm>
              <a:off x="3066" y="2436"/>
              <a:ext cx="53" cy="83"/>
              <a:chOff x="3300" y="2544"/>
              <a:chExt cx="53" cy="83"/>
            </a:xfrm>
          </p:grpSpPr>
          <p:sp>
            <p:nvSpPr>
              <p:cNvPr id="43122" name="Line 127">
                <a:extLst>
                  <a:ext uri="{FF2B5EF4-FFF2-40B4-BE49-F238E27FC236}">
                    <a16:creationId xmlns:a16="http://schemas.microsoft.com/office/drawing/2014/main" id="{C70FBBB4-2F93-3D4B-B71C-CAE6CFCF617B}"/>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23" name="Line 128">
                <a:extLst>
                  <a:ext uri="{FF2B5EF4-FFF2-40B4-BE49-F238E27FC236}">
                    <a16:creationId xmlns:a16="http://schemas.microsoft.com/office/drawing/2014/main" id="{13347415-70F7-7846-845E-B7D954A55834}"/>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24" name="Group 129">
                <a:extLst>
                  <a:ext uri="{FF2B5EF4-FFF2-40B4-BE49-F238E27FC236}">
                    <a16:creationId xmlns:a16="http://schemas.microsoft.com/office/drawing/2014/main" id="{F577420F-5E21-E744-A6B4-ACB05D9AE75A}"/>
                  </a:ext>
                </a:extLst>
              </p:cNvPr>
              <p:cNvGrpSpPr>
                <a:grpSpLocks/>
              </p:cNvGrpSpPr>
              <p:nvPr/>
            </p:nvGrpSpPr>
            <p:grpSpPr bwMode="auto">
              <a:xfrm>
                <a:off x="3305" y="2598"/>
                <a:ext cx="42" cy="29"/>
                <a:chOff x="3305" y="2598"/>
                <a:chExt cx="42" cy="29"/>
              </a:xfrm>
            </p:grpSpPr>
            <p:sp>
              <p:nvSpPr>
                <p:cNvPr id="43125" name="Oval 130">
                  <a:extLst>
                    <a:ext uri="{FF2B5EF4-FFF2-40B4-BE49-F238E27FC236}">
                      <a16:creationId xmlns:a16="http://schemas.microsoft.com/office/drawing/2014/main" id="{DCE3AAF7-3771-CB46-97AB-32BB40106981}"/>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26" name="Oval 131">
                  <a:extLst>
                    <a:ext uri="{FF2B5EF4-FFF2-40B4-BE49-F238E27FC236}">
                      <a16:creationId xmlns:a16="http://schemas.microsoft.com/office/drawing/2014/main" id="{A7F66A17-7B95-2F40-998A-A14D7DDD228F}"/>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80" name="Group 132">
              <a:extLst>
                <a:ext uri="{FF2B5EF4-FFF2-40B4-BE49-F238E27FC236}">
                  <a16:creationId xmlns:a16="http://schemas.microsoft.com/office/drawing/2014/main" id="{3F0438AB-EF9A-D146-8B36-24C49C9B1173}"/>
                </a:ext>
              </a:extLst>
            </p:cNvPr>
            <p:cNvGrpSpPr>
              <a:grpSpLocks/>
            </p:cNvGrpSpPr>
            <p:nvPr/>
          </p:nvGrpSpPr>
          <p:grpSpPr bwMode="auto">
            <a:xfrm>
              <a:off x="2838" y="2444"/>
              <a:ext cx="53" cy="83"/>
              <a:chOff x="3300" y="2544"/>
              <a:chExt cx="53" cy="83"/>
            </a:xfrm>
          </p:grpSpPr>
          <p:sp>
            <p:nvSpPr>
              <p:cNvPr id="43117" name="Line 133">
                <a:extLst>
                  <a:ext uri="{FF2B5EF4-FFF2-40B4-BE49-F238E27FC236}">
                    <a16:creationId xmlns:a16="http://schemas.microsoft.com/office/drawing/2014/main" id="{A3B86E6A-80CB-A346-B0A4-36563CED26FF}"/>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18" name="Line 134">
                <a:extLst>
                  <a:ext uri="{FF2B5EF4-FFF2-40B4-BE49-F238E27FC236}">
                    <a16:creationId xmlns:a16="http://schemas.microsoft.com/office/drawing/2014/main" id="{721FC5E8-0F11-6A40-9867-3E5F6E36714E}"/>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19" name="Group 135">
                <a:extLst>
                  <a:ext uri="{FF2B5EF4-FFF2-40B4-BE49-F238E27FC236}">
                    <a16:creationId xmlns:a16="http://schemas.microsoft.com/office/drawing/2014/main" id="{3A7FB261-ACBE-B34F-A4E9-82345B5A6BBA}"/>
                  </a:ext>
                </a:extLst>
              </p:cNvPr>
              <p:cNvGrpSpPr>
                <a:grpSpLocks/>
              </p:cNvGrpSpPr>
              <p:nvPr/>
            </p:nvGrpSpPr>
            <p:grpSpPr bwMode="auto">
              <a:xfrm>
                <a:off x="3305" y="2598"/>
                <a:ext cx="42" cy="29"/>
                <a:chOff x="3305" y="2598"/>
                <a:chExt cx="42" cy="29"/>
              </a:xfrm>
            </p:grpSpPr>
            <p:sp>
              <p:nvSpPr>
                <p:cNvPr id="43120" name="Oval 136">
                  <a:extLst>
                    <a:ext uri="{FF2B5EF4-FFF2-40B4-BE49-F238E27FC236}">
                      <a16:creationId xmlns:a16="http://schemas.microsoft.com/office/drawing/2014/main" id="{EA5E3038-1131-1F45-A312-8A4E2CA63FB7}"/>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21" name="Oval 137">
                  <a:extLst>
                    <a:ext uri="{FF2B5EF4-FFF2-40B4-BE49-F238E27FC236}">
                      <a16:creationId xmlns:a16="http://schemas.microsoft.com/office/drawing/2014/main" id="{4402383D-225B-EC46-A342-21894E3696C6}"/>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81" name="Group 138">
              <a:extLst>
                <a:ext uri="{FF2B5EF4-FFF2-40B4-BE49-F238E27FC236}">
                  <a16:creationId xmlns:a16="http://schemas.microsoft.com/office/drawing/2014/main" id="{6271EB7B-CE3B-9B45-B34D-9DDBF4298563}"/>
                </a:ext>
              </a:extLst>
            </p:cNvPr>
            <p:cNvGrpSpPr>
              <a:grpSpLocks/>
            </p:cNvGrpSpPr>
            <p:nvPr/>
          </p:nvGrpSpPr>
          <p:grpSpPr bwMode="auto">
            <a:xfrm>
              <a:off x="2604" y="2340"/>
              <a:ext cx="53" cy="83"/>
              <a:chOff x="3300" y="2544"/>
              <a:chExt cx="53" cy="83"/>
            </a:xfrm>
          </p:grpSpPr>
          <p:sp>
            <p:nvSpPr>
              <p:cNvPr id="43112" name="Line 139">
                <a:extLst>
                  <a:ext uri="{FF2B5EF4-FFF2-40B4-BE49-F238E27FC236}">
                    <a16:creationId xmlns:a16="http://schemas.microsoft.com/office/drawing/2014/main" id="{13DD2F47-7548-624A-AF01-CD181DE9E69B}"/>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13" name="Line 140">
                <a:extLst>
                  <a:ext uri="{FF2B5EF4-FFF2-40B4-BE49-F238E27FC236}">
                    <a16:creationId xmlns:a16="http://schemas.microsoft.com/office/drawing/2014/main" id="{8C296C2F-F3C6-A241-BBE8-D67FC3EB1D8C}"/>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14" name="Group 141">
                <a:extLst>
                  <a:ext uri="{FF2B5EF4-FFF2-40B4-BE49-F238E27FC236}">
                    <a16:creationId xmlns:a16="http://schemas.microsoft.com/office/drawing/2014/main" id="{304944E6-81F6-3A44-B921-C045FF46CE1E}"/>
                  </a:ext>
                </a:extLst>
              </p:cNvPr>
              <p:cNvGrpSpPr>
                <a:grpSpLocks/>
              </p:cNvGrpSpPr>
              <p:nvPr/>
            </p:nvGrpSpPr>
            <p:grpSpPr bwMode="auto">
              <a:xfrm>
                <a:off x="3305" y="2598"/>
                <a:ext cx="42" cy="29"/>
                <a:chOff x="3305" y="2598"/>
                <a:chExt cx="42" cy="29"/>
              </a:xfrm>
            </p:grpSpPr>
            <p:sp>
              <p:nvSpPr>
                <p:cNvPr id="43115" name="Oval 142">
                  <a:extLst>
                    <a:ext uri="{FF2B5EF4-FFF2-40B4-BE49-F238E27FC236}">
                      <a16:creationId xmlns:a16="http://schemas.microsoft.com/office/drawing/2014/main" id="{81440D65-03F1-754B-9795-17B17897A801}"/>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16" name="Oval 143">
                  <a:extLst>
                    <a:ext uri="{FF2B5EF4-FFF2-40B4-BE49-F238E27FC236}">
                      <a16:creationId xmlns:a16="http://schemas.microsoft.com/office/drawing/2014/main" id="{61477DFB-E17B-7349-9B53-9EF518546DAB}"/>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82" name="Group 144">
              <a:extLst>
                <a:ext uri="{FF2B5EF4-FFF2-40B4-BE49-F238E27FC236}">
                  <a16:creationId xmlns:a16="http://schemas.microsoft.com/office/drawing/2014/main" id="{5BF77797-6BE5-1D4F-A546-B04FBBE118DA}"/>
                </a:ext>
              </a:extLst>
            </p:cNvPr>
            <p:cNvGrpSpPr>
              <a:grpSpLocks/>
            </p:cNvGrpSpPr>
            <p:nvPr/>
          </p:nvGrpSpPr>
          <p:grpSpPr bwMode="auto">
            <a:xfrm>
              <a:off x="2370" y="2314"/>
              <a:ext cx="53" cy="83"/>
              <a:chOff x="3300" y="2544"/>
              <a:chExt cx="53" cy="83"/>
            </a:xfrm>
          </p:grpSpPr>
          <p:sp>
            <p:nvSpPr>
              <p:cNvPr id="43107" name="Line 145">
                <a:extLst>
                  <a:ext uri="{FF2B5EF4-FFF2-40B4-BE49-F238E27FC236}">
                    <a16:creationId xmlns:a16="http://schemas.microsoft.com/office/drawing/2014/main" id="{A5897FCC-13AF-0C4D-B2B0-AC4DDCEDF708}"/>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08" name="Line 146">
                <a:extLst>
                  <a:ext uri="{FF2B5EF4-FFF2-40B4-BE49-F238E27FC236}">
                    <a16:creationId xmlns:a16="http://schemas.microsoft.com/office/drawing/2014/main" id="{45387D2D-7FFB-C34F-8125-175B1C026573}"/>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09" name="Group 147">
                <a:extLst>
                  <a:ext uri="{FF2B5EF4-FFF2-40B4-BE49-F238E27FC236}">
                    <a16:creationId xmlns:a16="http://schemas.microsoft.com/office/drawing/2014/main" id="{CED90D62-9927-B84C-B289-92D814E03120}"/>
                  </a:ext>
                </a:extLst>
              </p:cNvPr>
              <p:cNvGrpSpPr>
                <a:grpSpLocks/>
              </p:cNvGrpSpPr>
              <p:nvPr/>
            </p:nvGrpSpPr>
            <p:grpSpPr bwMode="auto">
              <a:xfrm>
                <a:off x="3305" y="2598"/>
                <a:ext cx="42" cy="29"/>
                <a:chOff x="3305" y="2598"/>
                <a:chExt cx="42" cy="29"/>
              </a:xfrm>
            </p:grpSpPr>
            <p:sp>
              <p:nvSpPr>
                <p:cNvPr id="43110" name="Oval 148">
                  <a:extLst>
                    <a:ext uri="{FF2B5EF4-FFF2-40B4-BE49-F238E27FC236}">
                      <a16:creationId xmlns:a16="http://schemas.microsoft.com/office/drawing/2014/main" id="{071E1A43-8434-874B-B638-38E709D22C9F}"/>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11" name="Oval 149">
                  <a:extLst>
                    <a:ext uri="{FF2B5EF4-FFF2-40B4-BE49-F238E27FC236}">
                      <a16:creationId xmlns:a16="http://schemas.microsoft.com/office/drawing/2014/main" id="{A398376B-E6BA-F845-BBDB-E1051204D3EA}"/>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83" name="Group 150">
              <a:extLst>
                <a:ext uri="{FF2B5EF4-FFF2-40B4-BE49-F238E27FC236}">
                  <a16:creationId xmlns:a16="http://schemas.microsoft.com/office/drawing/2014/main" id="{4200CAF8-6481-C84F-972B-8E5BB180E793}"/>
                </a:ext>
              </a:extLst>
            </p:cNvPr>
            <p:cNvGrpSpPr>
              <a:grpSpLocks/>
            </p:cNvGrpSpPr>
            <p:nvPr/>
          </p:nvGrpSpPr>
          <p:grpSpPr bwMode="auto">
            <a:xfrm>
              <a:off x="2136" y="2258"/>
              <a:ext cx="53" cy="83"/>
              <a:chOff x="3300" y="2544"/>
              <a:chExt cx="53" cy="83"/>
            </a:xfrm>
          </p:grpSpPr>
          <p:sp>
            <p:nvSpPr>
              <p:cNvPr id="43102" name="Line 151">
                <a:extLst>
                  <a:ext uri="{FF2B5EF4-FFF2-40B4-BE49-F238E27FC236}">
                    <a16:creationId xmlns:a16="http://schemas.microsoft.com/office/drawing/2014/main" id="{E7EBDB4D-9540-974B-B834-D9BBFE75EEF1}"/>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03" name="Line 152">
                <a:extLst>
                  <a:ext uri="{FF2B5EF4-FFF2-40B4-BE49-F238E27FC236}">
                    <a16:creationId xmlns:a16="http://schemas.microsoft.com/office/drawing/2014/main" id="{483FE170-2DBB-F143-B219-92959C74B270}"/>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104" name="Group 153">
                <a:extLst>
                  <a:ext uri="{FF2B5EF4-FFF2-40B4-BE49-F238E27FC236}">
                    <a16:creationId xmlns:a16="http://schemas.microsoft.com/office/drawing/2014/main" id="{0A34D8B0-AEB3-3A40-AC1C-994DE8EAEE86}"/>
                  </a:ext>
                </a:extLst>
              </p:cNvPr>
              <p:cNvGrpSpPr>
                <a:grpSpLocks/>
              </p:cNvGrpSpPr>
              <p:nvPr/>
            </p:nvGrpSpPr>
            <p:grpSpPr bwMode="auto">
              <a:xfrm>
                <a:off x="3305" y="2598"/>
                <a:ext cx="42" cy="29"/>
                <a:chOff x="3305" y="2598"/>
                <a:chExt cx="42" cy="29"/>
              </a:xfrm>
            </p:grpSpPr>
            <p:sp>
              <p:nvSpPr>
                <p:cNvPr id="43105" name="Oval 154">
                  <a:extLst>
                    <a:ext uri="{FF2B5EF4-FFF2-40B4-BE49-F238E27FC236}">
                      <a16:creationId xmlns:a16="http://schemas.microsoft.com/office/drawing/2014/main" id="{88974059-93E6-5543-B455-C224F64C0405}"/>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06" name="Oval 155">
                  <a:extLst>
                    <a:ext uri="{FF2B5EF4-FFF2-40B4-BE49-F238E27FC236}">
                      <a16:creationId xmlns:a16="http://schemas.microsoft.com/office/drawing/2014/main" id="{D9D49115-FE01-C745-B366-3D9033AAE22E}"/>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84" name="Group 156">
              <a:extLst>
                <a:ext uri="{FF2B5EF4-FFF2-40B4-BE49-F238E27FC236}">
                  <a16:creationId xmlns:a16="http://schemas.microsoft.com/office/drawing/2014/main" id="{7031AFAB-AD28-9A41-AC07-F032FAFAD11E}"/>
                </a:ext>
              </a:extLst>
            </p:cNvPr>
            <p:cNvGrpSpPr>
              <a:grpSpLocks/>
            </p:cNvGrpSpPr>
            <p:nvPr/>
          </p:nvGrpSpPr>
          <p:grpSpPr bwMode="auto">
            <a:xfrm>
              <a:off x="1904" y="2382"/>
              <a:ext cx="53" cy="83"/>
              <a:chOff x="3300" y="2544"/>
              <a:chExt cx="53" cy="83"/>
            </a:xfrm>
          </p:grpSpPr>
          <p:sp>
            <p:nvSpPr>
              <p:cNvPr id="43097" name="Line 157">
                <a:extLst>
                  <a:ext uri="{FF2B5EF4-FFF2-40B4-BE49-F238E27FC236}">
                    <a16:creationId xmlns:a16="http://schemas.microsoft.com/office/drawing/2014/main" id="{40A202CD-8321-9B44-83D0-98B52546784A}"/>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98" name="Line 158">
                <a:extLst>
                  <a:ext uri="{FF2B5EF4-FFF2-40B4-BE49-F238E27FC236}">
                    <a16:creationId xmlns:a16="http://schemas.microsoft.com/office/drawing/2014/main" id="{AEA032AE-149F-BC49-B7CF-4C2787ADB825}"/>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099" name="Group 159">
                <a:extLst>
                  <a:ext uri="{FF2B5EF4-FFF2-40B4-BE49-F238E27FC236}">
                    <a16:creationId xmlns:a16="http://schemas.microsoft.com/office/drawing/2014/main" id="{6E1B7B9A-1E0F-D74E-9E55-9CB520A94D2D}"/>
                  </a:ext>
                </a:extLst>
              </p:cNvPr>
              <p:cNvGrpSpPr>
                <a:grpSpLocks/>
              </p:cNvGrpSpPr>
              <p:nvPr/>
            </p:nvGrpSpPr>
            <p:grpSpPr bwMode="auto">
              <a:xfrm>
                <a:off x="3305" y="2598"/>
                <a:ext cx="42" cy="29"/>
                <a:chOff x="3305" y="2598"/>
                <a:chExt cx="42" cy="29"/>
              </a:xfrm>
            </p:grpSpPr>
            <p:sp>
              <p:nvSpPr>
                <p:cNvPr id="43100" name="Oval 160">
                  <a:extLst>
                    <a:ext uri="{FF2B5EF4-FFF2-40B4-BE49-F238E27FC236}">
                      <a16:creationId xmlns:a16="http://schemas.microsoft.com/office/drawing/2014/main" id="{726EAD58-483F-7F47-94F6-3FAFDC3D58AB}"/>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101" name="Oval 161">
                  <a:extLst>
                    <a:ext uri="{FF2B5EF4-FFF2-40B4-BE49-F238E27FC236}">
                      <a16:creationId xmlns:a16="http://schemas.microsoft.com/office/drawing/2014/main" id="{FE28A6AC-AA81-9D48-954D-8FD18903C5B4}"/>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85" name="Group 162">
              <a:extLst>
                <a:ext uri="{FF2B5EF4-FFF2-40B4-BE49-F238E27FC236}">
                  <a16:creationId xmlns:a16="http://schemas.microsoft.com/office/drawing/2014/main" id="{61C38C2F-5491-0D46-8E0A-72FA9D5F0E71}"/>
                </a:ext>
              </a:extLst>
            </p:cNvPr>
            <p:cNvGrpSpPr>
              <a:grpSpLocks/>
            </p:cNvGrpSpPr>
            <p:nvPr/>
          </p:nvGrpSpPr>
          <p:grpSpPr bwMode="auto">
            <a:xfrm>
              <a:off x="1670" y="2364"/>
              <a:ext cx="53" cy="83"/>
              <a:chOff x="3300" y="2544"/>
              <a:chExt cx="53" cy="83"/>
            </a:xfrm>
          </p:grpSpPr>
          <p:sp>
            <p:nvSpPr>
              <p:cNvPr id="43092" name="Line 163">
                <a:extLst>
                  <a:ext uri="{FF2B5EF4-FFF2-40B4-BE49-F238E27FC236}">
                    <a16:creationId xmlns:a16="http://schemas.microsoft.com/office/drawing/2014/main" id="{D25683AF-E9F5-2D43-9CEF-A16C3C3B1D27}"/>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93" name="Line 164">
                <a:extLst>
                  <a:ext uri="{FF2B5EF4-FFF2-40B4-BE49-F238E27FC236}">
                    <a16:creationId xmlns:a16="http://schemas.microsoft.com/office/drawing/2014/main" id="{FC6785BA-51F7-5944-BB0E-46143A4A20BC}"/>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094" name="Group 165">
                <a:extLst>
                  <a:ext uri="{FF2B5EF4-FFF2-40B4-BE49-F238E27FC236}">
                    <a16:creationId xmlns:a16="http://schemas.microsoft.com/office/drawing/2014/main" id="{60417688-BD7B-5447-850C-15B8E22AC765}"/>
                  </a:ext>
                </a:extLst>
              </p:cNvPr>
              <p:cNvGrpSpPr>
                <a:grpSpLocks/>
              </p:cNvGrpSpPr>
              <p:nvPr/>
            </p:nvGrpSpPr>
            <p:grpSpPr bwMode="auto">
              <a:xfrm>
                <a:off x="3305" y="2598"/>
                <a:ext cx="42" cy="29"/>
                <a:chOff x="3305" y="2598"/>
                <a:chExt cx="42" cy="29"/>
              </a:xfrm>
            </p:grpSpPr>
            <p:sp>
              <p:nvSpPr>
                <p:cNvPr id="43095" name="Oval 166">
                  <a:extLst>
                    <a:ext uri="{FF2B5EF4-FFF2-40B4-BE49-F238E27FC236}">
                      <a16:creationId xmlns:a16="http://schemas.microsoft.com/office/drawing/2014/main" id="{8F580D7F-E000-5145-A2C5-0593053AACA8}"/>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096" name="Oval 167">
                  <a:extLst>
                    <a:ext uri="{FF2B5EF4-FFF2-40B4-BE49-F238E27FC236}">
                      <a16:creationId xmlns:a16="http://schemas.microsoft.com/office/drawing/2014/main" id="{477604C9-AB2C-9A49-8FB9-4143527E9701}"/>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nvGrpSpPr>
            <p:cNvPr id="43086" name="Group 168">
              <a:extLst>
                <a:ext uri="{FF2B5EF4-FFF2-40B4-BE49-F238E27FC236}">
                  <a16:creationId xmlns:a16="http://schemas.microsoft.com/office/drawing/2014/main" id="{0D46BD2C-4AA1-0B49-BF58-F41F47FCD4D7}"/>
                </a:ext>
              </a:extLst>
            </p:cNvPr>
            <p:cNvGrpSpPr>
              <a:grpSpLocks/>
            </p:cNvGrpSpPr>
            <p:nvPr/>
          </p:nvGrpSpPr>
          <p:grpSpPr bwMode="auto">
            <a:xfrm>
              <a:off x="1208" y="2016"/>
              <a:ext cx="53" cy="83"/>
              <a:chOff x="3300" y="2544"/>
              <a:chExt cx="53" cy="83"/>
            </a:xfrm>
          </p:grpSpPr>
          <p:sp>
            <p:nvSpPr>
              <p:cNvPr id="43087" name="Line 169">
                <a:extLst>
                  <a:ext uri="{FF2B5EF4-FFF2-40B4-BE49-F238E27FC236}">
                    <a16:creationId xmlns:a16="http://schemas.microsoft.com/office/drawing/2014/main" id="{D223F7D7-B9AD-9B4C-9638-6FBCB84B52A2}"/>
                  </a:ext>
                </a:extLst>
              </p:cNvPr>
              <p:cNvSpPr>
                <a:spLocks noChangeShapeType="1"/>
              </p:cNvSpPr>
              <p:nvPr/>
            </p:nvSpPr>
            <p:spPr bwMode="auto">
              <a:xfrm flipV="1">
                <a:off x="3325" y="2544"/>
                <a:ext cx="1" cy="68"/>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88" name="Line 170">
                <a:extLst>
                  <a:ext uri="{FF2B5EF4-FFF2-40B4-BE49-F238E27FC236}">
                    <a16:creationId xmlns:a16="http://schemas.microsoft.com/office/drawing/2014/main" id="{C840B209-0352-B44B-814B-E6D12D5DD700}"/>
                  </a:ext>
                </a:extLst>
              </p:cNvPr>
              <p:cNvSpPr>
                <a:spLocks noChangeShapeType="1"/>
              </p:cNvSpPr>
              <p:nvPr/>
            </p:nvSpPr>
            <p:spPr bwMode="auto">
              <a:xfrm>
                <a:off x="3300" y="2544"/>
                <a:ext cx="53" cy="1"/>
              </a:xfrm>
              <a:prstGeom prst="line">
                <a:avLst/>
              </a:prstGeom>
              <a:noFill/>
              <a:ln w="28575" cap="rnd">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089" name="Group 171">
                <a:extLst>
                  <a:ext uri="{FF2B5EF4-FFF2-40B4-BE49-F238E27FC236}">
                    <a16:creationId xmlns:a16="http://schemas.microsoft.com/office/drawing/2014/main" id="{BE87D565-3720-8F40-8110-A83AB0B782D0}"/>
                  </a:ext>
                </a:extLst>
              </p:cNvPr>
              <p:cNvGrpSpPr>
                <a:grpSpLocks/>
              </p:cNvGrpSpPr>
              <p:nvPr/>
            </p:nvGrpSpPr>
            <p:grpSpPr bwMode="auto">
              <a:xfrm>
                <a:off x="3305" y="2598"/>
                <a:ext cx="42" cy="29"/>
                <a:chOff x="3305" y="2598"/>
                <a:chExt cx="42" cy="29"/>
              </a:xfrm>
            </p:grpSpPr>
            <p:sp>
              <p:nvSpPr>
                <p:cNvPr id="43090" name="Oval 172">
                  <a:extLst>
                    <a:ext uri="{FF2B5EF4-FFF2-40B4-BE49-F238E27FC236}">
                      <a16:creationId xmlns:a16="http://schemas.microsoft.com/office/drawing/2014/main" id="{1668B082-8B3E-D546-B0E7-2ECF4B01C3B9}"/>
                    </a:ext>
                  </a:extLst>
                </p:cNvPr>
                <p:cNvSpPr>
                  <a:spLocks noChangeArrowheads="1"/>
                </p:cNvSpPr>
                <p:nvPr/>
              </p:nvSpPr>
              <p:spPr bwMode="auto">
                <a:xfrm>
                  <a:off x="3305" y="2598"/>
                  <a:ext cx="42" cy="29"/>
                </a:xfrm>
                <a:prstGeom prst="ellipse">
                  <a:avLst/>
                </a:prstGeom>
                <a:solidFill>
                  <a:schemeClr val="accent2"/>
                </a:solidFill>
                <a:ln w="28575">
                  <a:solidFill>
                    <a:srgbClr val="00FFFF"/>
                  </a:solidFill>
                  <a:round/>
                  <a:headEnd/>
                  <a:tailEnd/>
                </a:ln>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sp>
              <p:nvSpPr>
                <p:cNvPr id="43091" name="Oval 173">
                  <a:extLst>
                    <a:ext uri="{FF2B5EF4-FFF2-40B4-BE49-F238E27FC236}">
                      <a16:creationId xmlns:a16="http://schemas.microsoft.com/office/drawing/2014/main" id="{56D44250-EAFE-434E-822D-F25F231D4E7E}"/>
                    </a:ext>
                  </a:extLst>
                </p:cNvPr>
                <p:cNvSpPr>
                  <a:spLocks noChangeArrowheads="1"/>
                </p:cNvSpPr>
                <p:nvPr/>
              </p:nvSpPr>
              <p:spPr bwMode="auto">
                <a:xfrm>
                  <a:off x="3305" y="2598"/>
                  <a:ext cx="42" cy="29"/>
                </a:xfrm>
                <a:prstGeom prst="ellipse">
                  <a:avLst/>
                </a:prstGeom>
                <a:noFill/>
                <a:ln w="28575" cap="rnd">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endParaRPr lang="en-US" altLang="en-US" sz="1400">
                    <a:solidFill>
                      <a:schemeClr val="tx1"/>
                    </a:solidFill>
                  </a:endParaRPr>
                </a:p>
              </p:txBody>
            </p:sp>
          </p:grpSp>
        </p:grpSp>
      </p:grpSp>
      <p:sp>
        <p:nvSpPr>
          <p:cNvPr id="43056" name="Rectangle 174">
            <a:extLst>
              <a:ext uri="{FF2B5EF4-FFF2-40B4-BE49-F238E27FC236}">
                <a16:creationId xmlns:a16="http://schemas.microsoft.com/office/drawing/2014/main" id="{A0A6FE6F-0479-B248-BE1A-DCC7C6D808AE}"/>
              </a:ext>
            </a:extLst>
          </p:cNvPr>
          <p:cNvSpPr>
            <a:spLocks noChangeArrowheads="1"/>
          </p:cNvSpPr>
          <p:nvPr/>
        </p:nvSpPr>
        <p:spPr bwMode="auto">
          <a:xfrm>
            <a:off x="3136900" y="320992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2</a:t>
            </a:r>
          </a:p>
        </p:txBody>
      </p:sp>
      <p:sp>
        <p:nvSpPr>
          <p:cNvPr id="43057" name="Rectangle 175">
            <a:extLst>
              <a:ext uri="{FF2B5EF4-FFF2-40B4-BE49-F238E27FC236}">
                <a16:creationId xmlns:a16="http://schemas.microsoft.com/office/drawing/2014/main" id="{37082661-69FF-1D4E-928F-BC8E4AC261E4}"/>
              </a:ext>
            </a:extLst>
          </p:cNvPr>
          <p:cNvSpPr>
            <a:spLocks noChangeArrowheads="1"/>
          </p:cNvSpPr>
          <p:nvPr/>
        </p:nvSpPr>
        <p:spPr bwMode="auto">
          <a:xfrm>
            <a:off x="3590925" y="31988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3</a:t>
            </a:r>
          </a:p>
        </p:txBody>
      </p:sp>
      <p:sp>
        <p:nvSpPr>
          <p:cNvPr id="43058" name="Rectangle 176">
            <a:extLst>
              <a:ext uri="{FF2B5EF4-FFF2-40B4-BE49-F238E27FC236}">
                <a16:creationId xmlns:a16="http://schemas.microsoft.com/office/drawing/2014/main" id="{3B1D38EE-B9BF-8F4B-88AB-7C5DF6A2CC37}"/>
              </a:ext>
            </a:extLst>
          </p:cNvPr>
          <p:cNvSpPr>
            <a:spLocks noChangeArrowheads="1"/>
          </p:cNvSpPr>
          <p:nvPr/>
        </p:nvSpPr>
        <p:spPr bwMode="auto">
          <a:xfrm>
            <a:off x="4043363" y="31988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4</a:t>
            </a:r>
          </a:p>
        </p:txBody>
      </p:sp>
      <p:sp>
        <p:nvSpPr>
          <p:cNvPr id="43059" name="Rectangle 177">
            <a:extLst>
              <a:ext uri="{FF2B5EF4-FFF2-40B4-BE49-F238E27FC236}">
                <a16:creationId xmlns:a16="http://schemas.microsoft.com/office/drawing/2014/main" id="{E0FD1064-6911-4B4C-AD25-75FF66FF11E0}"/>
              </a:ext>
            </a:extLst>
          </p:cNvPr>
          <p:cNvSpPr>
            <a:spLocks noChangeArrowheads="1"/>
          </p:cNvSpPr>
          <p:nvPr/>
        </p:nvSpPr>
        <p:spPr bwMode="auto">
          <a:xfrm>
            <a:off x="4497388" y="31988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5</a:t>
            </a:r>
          </a:p>
        </p:txBody>
      </p:sp>
      <p:sp>
        <p:nvSpPr>
          <p:cNvPr id="43060" name="Rectangle 178">
            <a:extLst>
              <a:ext uri="{FF2B5EF4-FFF2-40B4-BE49-F238E27FC236}">
                <a16:creationId xmlns:a16="http://schemas.microsoft.com/office/drawing/2014/main" id="{776044EE-AC59-FB4A-AAF9-D83544D1BA10}"/>
              </a:ext>
            </a:extLst>
          </p:cNvPr>
          <p:cNvSpPr>
            <a:spLocks noChangeArrowheads="1"/>
          </p:cNvSpPr>
          <p:nvPr/>
        </p:nvSpPr>
        <p:spPr bwMode="auto">
          <a:xfrm>
            <a:off x="4949825" y="31988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6</a:t>
            </a:r>
          </a:p>
        </p:txBody>
      </p:sp>
      <p:sp>
        <p:nvSpPr>
          <p:cNvPr id="43061" name="Rectangle 179">
            <a:extLst>
              <a:ext uri="{FF2B5EF4-FFF2-40B4-BE49-F238E27FC236}">
                <a16:creationId xmlns:a16="http://schemas.microsoft.com/office/drawing/2014/main" id="{201F3385-AE28-F249-9BD9-F4E437A7719D}"/>
              </a:ext>
            </a:extLst>
          </p:cNvPr>
          <p:cNvSpPr>
            <a:spLocks noChangeArrowheads="1"/>
          </p:cNvSpPr>
          <p:nvPr/>
        </p:nvSpPr>
        <p:spPr bwMode="auto">
          <a:xfrm>
            <a:off x="5403850" y="31988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7</a:t>
            </a:r>
          </a:p>
        </p:txBody>
      </p:sp>
      <p:sp>
        <p:nvSpPr>
          <p:cNvPr id="43062" name="Rectangle 180">
            <a:extLst>
              <a:ext uri="{FF2B5EF4-FFF2-40B4-BE49-F238E27FC236}">
                <a16:creationId xmlns:a16="http://schemas.microsoft.com/office/drawing/2014/main" id="{1624054B-4ED2-9F40-82DA-B1E471D06CFF}"/>
              </a:ext>
            </a:extLst>
          </p:cNvPr>
          <p:cNvSpPr>
            <a:spLocks noChangeArrowheads="1"/>
          </p:cNvSpPr>
          <p:nvPr/>
        </p:nvSpPr>
        <p:spPr bwMode="auto">
          <a:xfrm>
            <a:off x="5856288" y="31988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8</a:t>
            </a:r>
          </a:p>
        </p:txBody>
      </p:sp>
      <p:sp>
        <p:nvSpPr>
          <p:cNvPr id="43063" name="Rectangle 181">
            <a:extLst>
              <a:ext uri="{FF2B5EF4-FFF2-40B4-BE49-F238E27FC236}">
                <a16:creationId xmlns:a16="http://schemas.microsoft.com/office/drawing/2014/main" id="{4F726A35-C4C0-C54F-B14C-8E1268F3641F}"/>
              </a:ext>
            </a:extLst>
          </p:cNvPr>
          <p:cNvSpPr>
            <a:spLocks noChangeArrowheads="1"/>
          </p:cNvSpPr>
          <p:nvPr/>
        </p:nvSpPr>
        <p:spPr bwMode="auto">
          <a:xfrm>
            <a:off x="6310313" y="3198813"/>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9</a:t>
            </a:r>
          </a:p>
        </p:txBody>
      </p:sp>
      <p:sp>
        <p:nvSpPr>
          <p:cNvPr id="43064" name="Rectangle 182">
            <a:extLst>
              <a:ext uri="{FF2B5EF4-FFF2-40B4-BE49-F238E27FC236}">
                <a16:creationId xmlns:a16="http://schemas.microsoft.com/office/drawing/2014/main" id="{92D333DD-4C66-5044-BFDA-A75C05DEAC36}"/>
              </a:ext>
            </a:extLst>
          </p:cNvPr>
          <p:cNvSpPr>
            <a:spLocks noChangeArrowheads="1"/>
          </p:cNvSpPr>
          <p:nvPr/>
        </p:nvSpPr>
        <p:spPr bwMode="auto">
          <a:xfrm>
            <a:off x="6753225" y="3198813"/>
            <a:ext cx="228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en-US" altLang="en-US" sz="1400" b="1"/>
              <a:t>10</a:t>
            </a:r>
          </a:p>
        </p:txBody>
      </p:sp>
      <p:sp>
        <p:nvSpPr>
          <p:cNvPr id="43065" name="Rectangle 98">
            <a:extLst>
              <a:ext uri="{FF2B5EF4-FFF2-40B4-BE49-F238E27FC236}">
                <a16:creationId xmlns:a16="http://schemas.microsoft.com/office/drawing/2014/main" id="{B9F6D2F6-24BF-CD45-8B24-86D8512E16D4}"/>
              </a:ext>
            </a:extLst>
          </p:cNvPr>
          <p:cNvSpPr>
            <a:spLocks noChangeArrowheads="1"/>
          </p:cNvSpPr>
          <p:nvPr/>
        </p:nvSpPr>
        <p:spPr bwMode="auto">
          <a:xfrm>
            <a:off x="852488" y="3429000"/>
            <a:ext cx="68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Tx/>
              <a:buNone/>
            </a:pPr>
            <a:r>
              <a:rPr lang="en-US" altLang="en-US" sz="1600" baseline="30000"/>
              <a:t>a</a:t>
            </a:r>
            <a:r>
              <a:rPr lang="en-US" altLang="en-US" sz="1600" i="1"/>
              <a:t>P&lt;</a:t>
            </a:r>
            <a:r>
              <a:rPr lang="en-US" altLang="en-US" sz="1600"/>
              <a:t>.05.</a:t>
            </a:r>
          </a:p>
        </p:txBody>
      </p:sp>
      <p:sp>
        <p:nvSpPr>
          <p:cNvPr id="30779" name="Rectangle 182">
            <a:extLst>
              <a:ext uri="{FF2B5EF4-FFF2-40B4-BE49-F238E27FC236}">
                <a16:creationId xmlns:a16="http://schemas.microsoft.com/office/drawing/2014/main" id="{A561B75A-DFAD-C544-B75D-CF095153A3EF}"/>
              </a:ext>
            </a:extLst>
          </p:cNvPr>
          <p:cNvSpPr>
            <a:spLocks noChangeArrowheads="1"/>
          </p:cNvSpPr>
          <p:nvPr/>
        </p:nvSpPr>
        <p:spPr bwMode="auto">
          <a:xfrm>
            <a:off x="381000" y="1028700"/>
            <a:ext cx="8153400" cy="34925"/>
          </a:xfrm>
          <a:prstGeom prst="rect">
            <a:avLst/>
          </a:prstGeom>
          <a:gradFill rotWithShape="0">
            <a:gsLst>
              <a:gs pos="0">
                <a:srgbClr val="FF0000">
                  <a:alpha val="82001"/>
                </a:srgbClr>
              </a:gs>
              <a:gs pos="100000">
                <a:srgbClr val="13017C"/>
              </a:gs>
            </a:gsLst>
            <a:lin ang="0" scaled="1"/>
          </a:gradFill>
          <a:ln>
            <a:noFill/>
          </a:ln>
          <a:effectLst>
            <a:outerShdw blurRad="63500" dist="38099" dir="2700000" algn="ctr" rotWithShape="0">
              <a:schemeClr val="bg2">
                <a:alpha val="74998"/>
              </a:schemeClr>
            </a:outerShdw>
          </a:effectLst>
        </p:spPr>
        <p:txBody>
          <a:bodyPr rot="10800000" wrap="none" anchor="ctr"/>
          <a:lstStyle/>
          <a:p>
            <a:pPr eaLnBrk="1" hangingPunct="1">
              <a:defRPr/>
            </a:pPr>
            <a:endParaRPr lang="en-US">
              <a:latin typeface="Tahoma" charset="0"/>
              <a:ea typeface="ＭＳ Ｐゴシック" charset="0"/>
              <a:cs typeface="MS PGothic" charset="0"/>
            </a:endParaRPr>
          </a:p>
        </p:txBody>
      </p:sp>
      <p:sp>
        <p:nvSpPr>
          <p:cNvPr id="43067" name="Text Box 20">
            <a:extLst>
              <a:ext uri="{FF2B5EF4-FFF2-40B4-BE49-F238E27FC236}">
                <a16:creationId xmlns:a16="http://schemas.microsoft.com/office/drawing/2014/main" id="{0F51EA2F-0026-E145-8D4D-1A7656C220B1}"/>
              </a:ext>
            </a:extLst>
          </p:cNvPr>
          <p:cNvSpPr txBox="1">
            <a:spLocks noChangeArrowheads="1"/>
          </p:cNvSpPr>
          <p:nvPr/>
        </p:nvSpPr>
        <p:spPr bwMode="auto">
          <a:xfrm>
            <a:off x="392113" y="4062413"/>
            <a:ext cx="8370887"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buClrTx/>
              <a:buFont typeface="Arial" panose="020B0604020202020204" pitchFamily="34" charset="0"/>
              <a:buChar char="•"/>
            </a:pPr>
            <a:r>
              <a:rPr lang="en-US" altLang="en-US" sz="1100"/>
              <a:t> Sliding scale regular insulin (SSRI) was given 4 times daily </a:t>
            </a:r>
          </a:p>
          <a:p>
            <a:pPr eaLnBrk="1" hangingPunct="1">
              <a:spcBef>
                <a:spcPct val="0"/>
              </a:spcBef>
              <a:buClrTx/>
              <a:buFont typeface="Arial" panose="020B0604020202020204" pitchFamily="34" charset="0"/>
              <a:buChar char="•"/>
            </a:pPr>
            <a:r>
              <a:rPr lang="en-US" altLang="en-US" sz="1100"/>
              <a:t> Basal-bolus regimen: glargine was given once daily; glulisine was given before meals.</a:t>
            </a:r>
          </a:p>
          <a:p>
            <a:pPr eaLnBrk="1" hangingPunct="1">
              <a:lnSpc>
                <a:spcPct val="90000"/>
              </a:lnSpc>
              <a:buFontTx/>
              <a:buNone/>
            </a:pPr>
            <a:r>
              <a:rPr lang="en-US" altLang="en-US" sz="1100"/>
              <a:t>0.4 U/kg/d x BG between 140-200 mg/dL</a:t>
            </a:r>
          </a:p>
          <a:p>
            <a:pPr eaLnBrk="1" hangingPunct="1">
              <a:lnSpc>
                <a:spcPct val="90000"/>
              </a:lnSpc>
              <a:buFontTx/>
              <a:buNone/>
            </a:pPr>
            <a:r>
              <a:rPr lang="en-US" altLang="en-US" sz="1100"/>
              <a:t>0.5 U/kg/d x BG between 201-400 mg/dL</a:t>
            </a:r>
          </a:p>
          <a:p>
            <a:pPr eaLnBrk="1" hangingPunct="1">
              <a:spcBef>
                <a:spcPct val="0"/>
              </a:spcBef>
              <a:buClrTx/>
              <a:buFontTx/>
              <a:buNone/>
            </a:pPr>
            <a:endParaRPr lang="en-US" altLang="en-US" sz="1100"/>
          </a:p>
        </p:txBody>
      </p:sp>
      <p:grpSp>
        <p:nvGrpSpPr>
          <p:cNvPr id="43068" name="Group 187">
            <a:extLst>
              <a:ext uri="{FF2B5EF4-FFF2-40B4-BE49-F238E27FC236}">
                <a16:creationId xmlns:a16="http://schemas.microsoft.com/office/drawing/2014/main" id="{1112EE33-FA5A-9A45-95B1-6AD30B9E191E}"/>
              </a:ext>
            </a:extLst>
          </p:cNvPr>
          <p:cNvGrpSpPr>
            <a:grpSpLocks/>
          </p:cNvGrpSpPr>
          <p:nvPr/>
        </p:nvGrpSpPr>
        <p:grpSpPr bwMode="auto">
          <a:xfrm>
            <a:off x="2043113" y="2114550"/>
            <a:ext cx="4981575" cy="933450"/>
            <a:chOff x="2043112" y="2819401"/>
            <a:chExt cx="4981575" cy="1244600"/>
          </a:xfrm>
        </p:grpSpPr>
        <p:cxnSp>
          <p:nvCxnSpPr>
            <p:cNvPr id="186" name="Straight Connector 185">
              <a:extLst>
                <a:ext uri="{FF2B5EF4-FFF2-40B4-BE49-F238E27FC236}">
                  <a16:creationId xmlns:a16="http://schemas.microsoft.com/office/drawing/2014/main" id="{5CDB71E1-68B9-BC4C-9C5C-79556DEB3AEC}"/>
                </a:ext>
              </a:extLst>
            </p:cNvPr>
            <p:cNvCxnSpPr>
              <a:stCxn id="43030" idx="1"/>
            </p:cNvCxnSpPr>
            <p:nvPr/>
          </p:nvCxnSpPr>
          <p:spPr>
            <a:xfrm rot="5400000" flipH="1" flipV="1">
              <a:off x="4514056" y="348457"/>
              <a:ext cx="25400" cy="4967287"/>
            </a:xfrm>
            <a:prstGeom prst="line">
              <a:avLst/>
            </a:prstGeom>
            <a:ln w="254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D406596-59E9-024E-A0DE-438C0FCA50D7}"/>
                </a:ext>
              </a:extLst>
            </p:cNvPr>
            <p:cNvCxnSpPr/>
            <p:nvPr/>
          </p:nvCxnSpPr>
          <p:spPr>
            <a:xfrm rot="5400000" flipH="1" flipV="1">
              <a:off x="4528343" y="1567657"/>
              <a:ext cx="25400" cy="4967288"/>
            </a:xfrm>
            <a:prstGeom prst="line">
              <a:avLst/>
            </a:prstGeom>
            <a:ln w="254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88AA6C9B-00B4-E240-B582-2965400F5BC0}"/>
              </a:ext>
            </a:extLst>
          </p:cNvPr>
          <p:cNvGrpSpPr>
            <a:grpSpLocks/>
          </p:cNvGrpSpPr>
          <p:nvPr/>
        </p:nvGrpSpPr>
        <p:grpSpPr bwMode="auto">
          <a:xfrm>
            <a:off x="5181600" y="1476375"/>
            <a:ext cx="3733800" cy="2571750"/>
            <a:chOff x="5181600" y="1968500"/>
            <a:chExt cx="3733800" cy="3429000"/>
          </a:xfrm>
        </p:grpSpPr>
        <p:sp>
          <p:nvSpPr>
            <p:cNvPr id="188" name="Rectangle 187">
              <a:extLst>
                <a:ext uri="{FF2B5EF4-FFF2-40B4-BE49-F238E27FC236}">
                  <a16:creationId xmlns:a16="http://schemas.microsoft.com/office/drawing/2014/main" id="{A0540D7B-842A-8545-82DB-4411D7E51714}"/>
                </a:ext>
              </a:extLst>
            </p:cNvPr>
            <p:cNvSpPr/>
            <p:nvPr/>
          </p:nvSpPr>
          <p:spPr>
            <a:xfrm>
              <a:off x="5181600" y="1968500"/>
              <a:ext cx="3733800" cy="3429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89" name="Rectangle 2">
              <a:extLst>
                <a:ext uri="{FF2B5EF4-FFF2-40B4-BE49-F238E27FC236}">
                  <a16:creationId xmlns:a16="http://schemas.microsoft.com/office/drawing/2014/main" id="{DE487A2B-419B-2445-AAFF-1C555E235A1A}"/>
                </a:ext>
              </a:extLst>
            </p:cNvPr>
            <p:cNvSpPr txBox="1">
              <a:spLocks noChangeArrowheads="1"/>
            </p:cNvSpPr>
            <p:nvPr/>
          </p:nvSpPr>
          <p:spPr bwMode="auto">
            <a:xfrm>
              <a:off x="5562600" y="2044700"/>
              <a:ext cx="3276600" cy="533400"/>
            </a:xfrm>
            <a:prstGeom prst="rect">
              <a:avLst/>
            </a:prstGeom>
            <a:noFill/>
            <a:ln w="9525">
              <a:noFill/>
              <a:miter lim="800000"/>
              <a:headEnd/>
              <a:tailEnd/>
            </a:ln>
            <a:effectLst/>
          </p:spPr>
          <p:txBody>
            <a:bodyPr anchor="ctr"/>
            <a:lstStyle>
              <a:lvl1pPr>
                <a:defRPr sz="1400">
                  <a:solidFill>
                    <a:schemeClr val="tx1"/>
                  </a:solidFill>
                  <a:latin typeface="Tahoma" panose="020B0604030504040204" pitchFamily="34" charset="0"/>
                  <a:ea typeface="ＭＳ Ｐゴシック" panose="020B0600070205080204" pitchFamily="34" charset="-128"/>
                </a:defRPr>
              </a:lvl1pPr>
              <a:lvl2pPr marL="742950" indent="-285750">
                <a:defRPr sz="1400">
                  <a:solidFill>
                    <a:schemeClr val="tx1"/>
                  </a:solidFill>
                  <a:latin typeface="Tahoma" panose="020B0604030504040204" pitchFamily="34" charset="0"/>
                  <a:ea typeface="ＭＳ Ｐゴシック" panose="020B0600070205080204" pitchFamily="34" charset="-128"/>
                </a:defRPr>
              </a:lvl2pPr>
              <a:lvl3pPr marL="1143000" indent="-228600">
                <a:defRPr sz="1400">
                  <a:solidFill>
                    <a:schemeClr val="tx1"/>
                  </a:solidFill>
                  <a:latin typeface="Tahoma" panose="020B0604030504040204" pitchFamily="34" charset="0"/>
                  <a:ea typeface="ＭＳ Ｐゴシック" panose="020B0600070205080204" pitchFamily="34" charset="-128"/>
                </a:defRPr>
              </a:lvl3pPr>
              <a:lvl4pPr marL="1600200" indent="-228600">
                <a:defRPr sz="1400">
                  <a:solidFill>
                    <a:schemeClr val="tx1"/>
                  </a:solidFill>
                  <a:latin typeface="Tahoma" panose="020B0604030504040204" pitchFamily="34" charset="0"/>
                  <a:ea typeface="ＭＳ Ｐゴシック" panose="020B0600070205080204" pitchFamily="34" charset="-128"/>
                </a:defRPr>
              </a:lvl4pPr>
              <a:lvl5pPr marL="2057400" indent="-228600">
                <a:defRPr sz="1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Tahoma" panose="020B0604030504040204" pitchFamily="34" charset="0"/>
                  <a:ea typeface="ＭＳ Ｐゴシック" panose="020B0600070205080204" pitchFamily="34" charset="-128"/>
                </a:defRPr>
              </a:lvl9pPr>
            </a:lstStyle>
            <a:p>
              <a:pPr eaLnBrk="1" hangingPunct="1">
                <a:defRPr/>
              </a:pPr>
              <a:r>
                <a:rPr lang="en-US" altLang="en-US" sz="2800">
                  <a:solidFill>
                    <a:srgbClr val="FFFF00"/>
                  </a:solidFill>
                  <a:effectLst>
                    <a:outerShdw blurRad="38100" dist="38100" dir="2700000" algn="tl">
                      <a:srgbClr val="000000"/>
                    </a:outerShdw>
                  </a:effectLst>
                </a:rPr>
                <a:t>Hypoglycemia rate:</a:t>
              </a:r>
            </a:p>
          </p:txBody>
        </p:sp>
        <p:sp>
          <p:nvSpPr>
            <p:cNvPr id="43072" name="Rectangle 3">
              <a:extLst>
                <a:ext uri="{FF2B5EF4-FFF2-40B4-BE49-F238E27FC236}">
                  <a16:creationId xmlns:a16="http://schemas.microsoft.com/office/drawing/2014/main" id="{21D6A150-D98F-A649-AF74-ECD8C5FA27E5}"/>
                </a:ext>
              </a:extLst>
            </p:cNvPr>
            <p:cNvSpPr txBox="1">
              <a:spLocks noChangeArrowheads="1"/>
            </p:cNvSpPr>
            <p:nvPr/>
          </p:nvSpPr>
          <p:spPr bwMode="auto">
            <a:xfrm>
              <a:off x="5334000" y="26543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42900" indent="-342900">
                <a:spcBef>
                  <a:spcPct val="20000"/>
                </a:spcBef>
                <a:buClr>
                  <a:srgbClr val="66FFFF"/>
                </a:buClr>
                <a:buFont typeface="Wingdings" pitchFamily="2" charset="2"/>
                <a:buChar char="Ø"/>
                <a:defRPr sz="3200">
                  <a:solidFill>
                    <a:schemeClr val="bg1"/>
                  </a:solidFill>
                  <a:latin typeface="Tahoma" panose="020B0604030504040204" pitchFamily="34" charset="0"/>
                  <a:ea typeface="MS PGothic" panose="020B0600070205080204" pitchFamily="34" charset="-128"/>
                </a:defRPr>
              </a:lvl1pPr>
              <a:lvl2pPr marL="742950" indent="-285750">
                <a:spcBef>
                  <a:spcPct val="20000"/>
                </a:spcBef>
                <a:buClr>
                  <a:srgbClr val="FFFF00"/>
                </a:buClr>
                <a:buFont typeface="Wingdings" pitchFamily="2" charset="2"/>
                <a:buChar char="§"/>
                <a:defRPr sz="2800">
                  <a:solidFill>
                    <a:schemeClr val="bg1"/>
                  </a:solidFill>
                  <a:latin typeface="Tahoma" panose="020B0604030504040204" pitchFamily="34" charset="0"/>
                  <a:ea typeface="MS PGothic" panose="020B0600070205080204" pitchFamily="34" charset="-128"/>
                </a:defRPr>
              </a:lvl2pPr>
              <a:lvl3pPr marL="1143000" indent="-228600">
                <a:spcBef>
                  <a:spcPct val="20000"/>
                </a:spcBef>
                <a:buClr>
                  <a:srgbClr val="FF0066"/>
                </a:buClr>
                <a:buChar char="•"/>
                <a:defRPr sz="2400">
                  <a:solidFill>
                    <a:schemeClr val="bg1"/>
                  </a:solidFill>
                  <a:latin typeface="Tahoma" panose="020B0604030504040204" pitchFamily="34" charset="0"/>
                  <a:ea typeface="MS PGothic" panose="020B0600070205080204" pitchFamily="34" charset="-128"/>
                </a:defRPr>
              </a:lvl3pPr>
              <a:lvl4pPr marL="16002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4pPr>
              <a:lvl5pPr marL="2057400" indent="-228600">
                <a:spcBef>
                  <a:spcPct val="20000"/>
                </a:spcBef>
                <a:buClr>
                  <a:srgbClr val="00FF00"/>
                </a:buClr>
                <a:buChar char="o"/>
                <a:defRPr sz="2000">
                  <a:solidFill>
                    <a:schemeClr val="bg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00FF00"/>
                </a:buClr>
                <a:buChar char="o"/>
                <a:defRPr sz="2000">
                  <a:solidFill>
                    <a:schemeClr val="bg1"/>
                  </a:solidFill>
                  <a:latin typeface="Tahoma" panose="020B0604030504040204" pitchFamily="34" charset="0"/>
                  <a:ea typeface="MS PGothic" panose="020B0600070205080204" pitchFamily="34" charset="-128"/>
                </a:defRPr>
              </a:lvl9pPr>
            </a:lstStyle>
            <a:p>
              <a:pPr eaLnBrk="1" hangingPunct="1">
                <a:spcBef>
                  <a:spcPct val="0"/>
                </a:spcBef>
                <a:spcAft>
                  <a:spcPct val="20000"/>
                </a:spcAft>
              </a:pPr>
              <a:r>
                <a:rPr lang="en-US" altLang="en-US" sz="1600"/>
                <a:t>Basal Bolus Group:</a:t>
              </a:r>
            </a:p>
            <a:p>
              <a:pPr lvl="1" eaLnBrk="1" hangingPunct="1">
                <a:spcBef>
                  <a:spcPct val="0"/>
                </a:spcBef>
                <a:spcAft>
                  <a:spcPct val="20000"/>
                </a:spcAft>
              </a:pPr>
              <a:r>
                <a:rPr lang="en-US" altLang="en-US" sz="1600"/>
                <a:t>BG &lt; 60 mg/dL: 3%</a:t>
              </a:r>
            </a:p>
            <a:p>
              <a:pPr lvl="1" eaLnBrk="1" hangingPunct="1">
                <a:spcBef>
                  <a:spcPct val="0"/>
                </a:spcBef>
                <a:spcAft>
                  <a:spcPct val="20000"/>
                </a:spcAft>
              </a:pPr>
              <a:r>
                <a:rPr lang="en-US" altLang="en-US" sz="1600"/>
                <a:t>BG &lt; 40 mg/dL:  none</a:t>
              </a:r>
            </a:p>
            <a:p>
              <a:pPr eaLnBrk="1" hangingPunct="1">
                <a:spcBef>
                  <a:spcPct val="0"/>
                </a:spcBef>
                <a:spcAft>
                  <a:spcPct val="20000"/>
                </a:spcAft>
                <a:buFont typeface="Wingdings" pitchFamily="2" charset="2"/>
                <a:buNone/>
              </a:pPr>
              <a:endParaRPr lang="en-US" altLang="en-US" sz="600"/>
            </a:p>
            <a:p>
              <a:pPr eaLnBrk="1" hangingPunct="1">
                <a:spcBef>
                  <a:spcPct val="0"/>
                </a:spcBef>
                <a:spcAft>
                  <a:spcPct val="20000"/>
                </a:spcAft>
              </a:pPr>
              <a:r>
                <a:rPr lang="en-US" altLang="en-US" sz="1600"/>
                <a:t>SSRI:</a:t>
              </a:r>
            </a:p>
            <a:p>
              <a:pPr lvl="1" eaLnBrk="1" hangingPunct="1">
                <a:spcBef>
                  <a:spcPct val="0"/>
                </a:spcBef>
                <a:spcAft>
                  <a:spcPct val="20000"/>
                </a:spcAft>
              </a:pPr>
              <a:r>
                <a:rPr lang="en-US" altLang="en-US" sz="1600"/>
                <a:t>BG &lt; 60 mg/dL: 3%</a:t>
              </a:r>
            </a:p>
            <a:p>
              <a:pPr lvl="1" eaLnBrk="1" hangingPunct="1">
                <a:spcBef>
                  <a:spcPct val="0"/>
                </a:spcBef>
                <a:spcAft>
                  <a:spcPct val="20000"/>
                </a:spcAft>
              </a:pPr>
              <a:r>
                <a:rPr lang="en-US" altLang="en-US" sz="1600"/>
                <a:t>BG &lt; 40 mg/dL: none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12C999-5379-9042-80A4-14E6D6909806}"/>
              </a:ext>
            </a:extLst>
          </p:cNvPr>
          <p:cNvPicPr>
            <a:picLocks noChangeAspect="1"/>
          </p:cNvPicPr>
          <p:nvPr/>
        </p:nvPicPr>
        <p:blipFill>
          <a:blip r:embed="rId2"/>
          <a:stretch>
            <a:fillRect/>
          </a:stretch>
        </p:blipFill>
        <p:spPr>
          <a:xfrm>
            <a:off x="685800" y="231071"/>
            <a:ext cx="7772400" cy="4681358"/>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9898</TotalTime>
  <Words>3729</Words>
  <Application>Microsoft Macintosh PowerPoint</Application>
  <PresentationFormat>On-screen Show (16:9)</PresentationFormat>
  <Paragraphs>404</Paragraphs>
  <Slides>51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Helvetica</vt:lpstr>
      <vt:lpstr>Roboto</vt:lpstr>
      <vt:lpstr>Tahoma</vt:lpstr>
      <vt:lpstr>Times New Roman</vt:lpstr>
      <vt:lpstr>Wingdings</vt:lpstr>
      <vt:lpstr>Default Design</vt:lpstr>
      <vt:lpstr>PowerPoint Presentation</vt:lpstr>
      <vt:lpstr>Inpatient Management of Diabetes in Non-ICU Settings: The Need for Individualized Care </vt:lpstr>
      <vt:lpstr>Hyperglycemia in Non-ICU Settings  Lecture Agenda</vt:lpstr>
      <vt:lpstr>PowerPoint Presentation</vt:lpstr>
      <vt:lpstr>PowerPoint Presentation</vt:lpstr>
      <vt:lpstr>Guidelines Recommendations for Glucose Targets in Non-ICU Settings</vt:lpstr>
      <vt:lpstr>PowerPoint Presentation</vt:lpstr>
      <vt:lpstr>Rabbit 2 Trial: Changes in Glucose Levels With Basal-Bolus vs. Sliding Scale Insulin</vt:lpstr>
      <vt:lpstr>PowerPoint Presentation</vt:lpstr>
      <vt:lpstr>PowerPoint Presentation</vt:lpstr>
      <vt:lpstr>Comparison between Basal Bolus with Insulin Analogs vs. NPH + Regular Insulin</vt:lpstr>
      <vt:lpstr>PowerPoint Presentation</vt:lpstr>
      <vt:lpstr>PowerPoint Presentation</vt:lpstr>
      <vt:lpstr>PowerPoint Presentation</vt:lpstr>
      <vt:lpstr>PowerPoint Presentation</vt:lpstr>
      <vt:lpstr>PowerPoint Presentation</vt:lpstr>
      <vt:lpstr>PowerPoint Presentation</vt:lpstr>
      <vt:lpstr>Basal Plus Correction vs. Basal Bolus</vt:lpstr>
      <vt:lpstr>PowerPoint Presentation</vt:lpstr>
      <vt:lpstr>PowerPoint Presentation</vt:lpstr>
      <vt:lpstr>PowerPoint Presentation</vt:lpstr>
      <vt:lpstr>PowerPoint Presentation</vt:lpstr>
      <vt:lpstr>PowerPoint Presentation</vt:lpstr>
      <vt:lpstr>GLP1-RA: Exenatide for the Inpatient Management of Medicine and Surgery Patients with T2D </vt:lpstr>
      <vt:lpstr>PowerPoint Presentation</vt:lpstr>
      <vt:lpstr>Sliding Scale Insulin in Patients with T2D:  Who Can Slide?</vt:lpstr>
      <vt:lpstr>Glycemic Data of Patients on Continuous SSI by Admission Blood Glucose Concentration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Hospital Management of Diabetes: Technology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diabetes in  non-critical care setting</vt:lpstr>
      <vt:lpstr>Inpatient Management of Diabetes in Non-ICU Settings: The Need for Individualized Care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Umpierrez, Guillermo</dc:creator>
  <cp:keywords/>
  <dc:description/>
  <cp:lastModifiedBy>Umpierrez, Guillermo</cp:lastModifiedBy>
  <cp:revision>435</cp:revision>
  <dcterms:created xsi:type="dcterms:W3CDTF">2014-01-17T16:49:49Z</dcterms:created>
  <dcterms:modified xsi:type="dcterms:W3CDTF">2023-02-16T21:31:28Z</dcterms:modified>
  <cp:category/>
</cp:coreProperties>
</file>