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29" r:id="rId2"/>
    <p:sldId id="328" r:id="rId3"/>
    <p:sldId id="332" r:id="rId4"/>
    <p:sldId id="327" r:id="rId5"/>
    <p:sldId id="331" r:id="rId6"/>
    <p:sldId id="314" r:id="rId7"/>
    <p:sldId id="261" r:id="rId8"/>
    <p:sldId id="407" r:id="rId9"/>
    <p:sldId id="419" r:id="rId10"/>
    <p:sldId id="272" r:id="rId11"/>
    <p:sldId id="285" r:id="rId12"/>
    <p:sldId id="288" r:id="rId13"/>
    <p:sldId id="428" r:id="rId14"/>
    <p:sldId id="424" r:id="rId15"/>
    <p:sldId id="289" r:id="rId16"/>
    <p:sldId id="426" r:id="rId17"/>
    <p:sldId id="436" r:id="rId18"/>
    <p:sldId id="446" r:id="rId19"/>
    <p:sldId id="451" r:id="rId20"/>
    <p:sldId id="440" r:id="rId21"/>
    <p:sldId id="267" r:id="rId22"/>
    <p:sldId id="458" r:id="rId23"/>
    <p:sldId id="535" r:id="rId24"/>
    <p:sldId id="541" r:id="rId25"/>
    <p:sldId id="539" r:id="rId26"/>
    <p:sldId id="543" r:id="rId27"/>
    <p:sldId id="544" r:id="rId28"/>
    <p:sldId id="496" r:id="rId29"/>
    <p:sldId id="495" r:id="rId30"/>
    <p:sldId id="497" r:id="rId31"/>
    <p:sldId id="545" r:id="rId32"/>
    <p:sldId id="257" r:id="rId33"/>
    <p:sldId id="333" r:id="rId34"/>
    <p:sldId id="546" r:id="rId35"/>
    <p:sldId id="547" r:id="rId36"/>
    <p:sldId id="548" r:id="rId37"/>
    <p:sldId id="33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3953" autoAdjust="0"/>
  </p:normalViewPr>
  <p:slideViewPr>
    <p:cSldViewPr snapToGrid="0" snapToObjects="1">
      <p:cViewPr varScale="1">
        <p:scale>
          <a:sx n="106" d="100"/>
          <a:sy n="106" d="100"/>
        </p:scale>
        <p:origin x="6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7CDB5-924E-2745-86A3-F84EF4F909A3}"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A2B9A-A75D-6E42-B807-49F02C54549D}" type="slidenum">
              <a:rPr lang="en-US" smtClean="0"/>
              <a:t>‹#›</a:t>
            </a:fld>
            <a:endParaRPr lang="en-US"/>
          </a:p>
        </p:txBody>
      </p:sp>
    </p:spTree>
    <p:extLst>
      <p:ext uri="{BB962C8B-B14F-4D97-AF65-F5344CB8AC3E}">
        <p14:creationId xmlns:p14="http://schemas.microsoft.com/office/powerpoint/2010/main" val="23807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800">
                <a:solidFill>
                  <a:schemeClr val="tx1"/>
                </a:solidFill>
                <a:latin typeface="Times New Roman" pitchFamily="18" charset="0"/>
              </a:defRPr>
            </a:lvl1pPr>
            <a:lvl2pPr marL="735298" indent="-282807" defTabSz="914409" eaLnBrk="0" hangingPunct="0">
              <a:defRPr sz="2800">
                <a:solidFill>
                  <a:schemeClr val="tx1"/>
                </a:solidFill>
                <a:latin typeface="Times New Roman" pitchFamily="18" charset="0"/>
              </a:defRPr>
            </a:lvl2pPr>
            <a:lvl3pPr marL="1131227" indent="-226245" defTabSz="914409" eaLnBrk="0" hangingPunct="0">
              <a:defRPr sz="2800">
                <a:solidFill>
                  <a:schemeClr val="tx1"/>
                </a:solidFill>
                <a:latin typeface="Times New Roman" pitchFamily="18" charset="0"/>
              </a:defRPr>
            </a:lvl3pPr>
            <a:lvl4pPr marL="1583718" indent="-226245" defTabSz="914409" eaLnBrk="0" hangingPunct="0">
              <a:defRPr sz="2800">
                <a:solidFill>
                  <a:schemeClr val="tx1"/>
                </a:solidFill>
                <a:latin typeface="Times New Roman" pitchFamily="18" charset="0"/>
              </a:defRPr>
            </a:lvl4pPr>
            <a:lvl5pPr marL="2036209" indent="-226245" defTabSz="914409" eaLnBrk="0" hangingPunct="0">
              <a:defRPr sz="2800">
                <a:solidFill>
                  <a:schemeClr val="tx1"/>
                </a:solidFill>
                <a:latin typeface="Times New Roman" pitchFamily="18" charset="0"/>
              </a:defRPr>
            </a:lvl5pPr>
            <a:lvl6pPr marL="2488700" indent="-226245" defTabSz="914409" eaLnBrk="0" fontAlgn="base" hangingPunct="0">
              <a:spcBef>
                <a:spcPct val="0"/>
              </a:spcBef>
              <a:spcAft>
                <a:spcPct val="0"/>
              </a:spcAft>
              <a:defRPr sz="2800">
                <a:solidFill>
                  <a:schemeClr val="tx1"/>
                </a:solidFill>
                <a:latin typeface="Times New Roman" pitchFamily="18" charset="0"/>
              </a:defRPr>
            </a:lvl6pPr>
            <a:lvl7pPr marL="2941190" indent="-226245" defTabSz="914409" eaLnBrk="0" fontAlgn="base" hangingPunct="0">
              <a:spcBef>
                <a:spcPct val="0"/>
              </a:spcBef>
              <a:spcAft>
                <a:spcPct val="0"/>
              </a:spcAft>
              <a:defRPr sz="2800">
                <a:solidFill>
                  <a:schemeClr val="tx1"/>
                </a:solidFill>
                <a:latin typeface="Times New Roman" pitchFamily="18" charset="0"/>
              </a:defRPr>
            </a:lvl7pPr>
            <a:lvl8pPr marL="3393681" indent="-226245" defTabSz="914409" eaLnBrk="0" fontAlgn="base" hangingPunct="0">
              <a:spcBef>
                <a:spcPct val="0"/>
              </a:spcBef>
              <a:spcAft>
                <a:spcPct val="0"/>
              </a:spcAft>
              <a:defRPr sz="2800">
                <a:solidFill>
                  <a:schemeClr val="tx1"/>
                </a:solidFill>
                <a:latin typeface="Times New Roman" pitchFamily="18" charset="0"/>
              </a:defRPr>
            </a:lvl8pPr>
            <a:lvl9pPr marL="3846172" indent="-226245" defTabSz="914409" eaLnBrk="0" fontAlgn="base" hangingPunct="0">
              <a:spcBef>
                <a:spcPct val="0"/>
              </a:spcBef>
              <a:spcAft>
                <a:spcPct val="0"/>
              </a:spcAft>
              <a:defRPr sz="2800">
                <a:solidFill>
                  <a:schemeClr val="tx1"/>
                </a:solidFill>
                <a:latin typeface="Times New Roman" pitchFamily="18" charset="0"/>
              </a:defRPr>
            </a:lvl9pPr>
          </a:lstStyle>
          <a:p>
            <a:fld id="{61755C59-8428-4342-B3FD-AB57FDFCF513}" type="slidenum">
              <a:rPr lang="en-US" sz="1200" smtClean="0"/>
              <a:pPr/>
              <a:t>9</a:t>
            </a:fld>
            <a:endParaRPr 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21</a:t>
            </a:fld>
            <a:endParaRPr lang="en-US"/>
          </a:p>
        </p:txBody>
      </p:sp>
    </p:spTree>
    <p:extLst>
      <p:ext uri="{BB962C8B-B14F-4D97-AF65-F5344CB8AC3E}">
        <p14:creationId xmlns:p14="http://schemas.microsoft.com/office/powerpoint/2010/main" val="6848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800">
                <a:solidFill>
                  <a:schemeClr val="tx1"/>
                </a:solidFill>
                <a:latin typeface="Times New Roman" pitchFamily="18" charset="0"/>
              </a:defRPr>
            </a:lvl1pPr>
            <a:lvl2pPr marL="735298" indent="-282807" defTabSz="914409" eaLnBrk="0" hangingPunct="0">
              <a:defRPr sz="2800">
                <a:solidFill>
                  <a:schemeClr val="tx1"/>
                </a:solidFill>
                <a:latin typeface="Times New Roman" pitchFamily="18" charset="0"/>
              </a:defRPr>
            </a:lvl2pPr>
            <a:lvl3pPr marL="1131227" indent="-226245" defTabSz="914409" eaLnBrk="0" hangingPunct="0">
              <a:defRPr sz="2800">
                <a:solidFill>
                  <a:schemeClr val="tx1"/>
                </a:solidFill>
                <a:latin typeface="Times New Roman" pitchFamily="18" charset="0"/>
              </a:defRPr>
            </a:lvl3pPr>
            <a:lvl4pPr marL="1583718" indent="-226245" defTabSz="914409" eaLnBrk="0" hangingPunct="0">
              <a:defRPr sz="2800">
                <a:solidFill>
                  <a:schemeClr val="tx1"/>
                </a:solidFill>
                <a:latin typeface="Times New Roman" pitchFamily="18" charset="0"/>
              </a:defRPr>
            </a:lvl4pPr>
            <a:lvl5pPr marL="2036209" indent="-226245" defTabSz="914409" eaLnBrk="0" hangingPunct="0">
              <a:defRPr sz="2800">
                <a:solidFill>
                  <a:schemeClr val="tx1"/>
                </a:solidFill>
                <a:latin typeface="Times New Roman" pitchFamily="18" charset="0"/>
              </a:defRPr>
            </a:lvl5pPr>
            <a:lvl6pPr marL="2488700" indent="-226245" defTabSz="914409" eaLnBrk="0" fontAlgn="base" hangingPunct="0">
              <a:spcBef>
                <a:spcPct val="0"/>
              </a:spcBef>
              <a:spcAft>
                <a:spcPct val="0"/>
              </a:spcAft>
              <a:defRPr sz="2800">
                <a:solidFill>
                  <a:schemeClr val="tx1"/>
                </a:solidFill>
                <a:latin typeface="Times New Roman" pitchFamily="18" charset="0"/>
              </a:defRPr>
            </a:lvl6pPr>
            <a:lvl7pPr marL="2941190" indent="-226245" defTabSz="914409" eaLnBrk="0" fontAlgn="base" hangingPunct="0">
              <a:spcBef>
                <a:spcPct val="0"/>
              </a:spcBef>
              <a:spcAft>
                <a:spcPct val="0"/>
              </a:spcAft>
              <a:defRPr sz="2800">
                <a:solidFill>
                  <a:schemeClr val="tx1"/>
                </a:solidFill>
                <a:latin typeface="Times New Roman" pitchFamily="18" charset="0"/>
              </a:defRPr>
            </a:lvl7pPr>
            <a:lvl8pPr marL="3393681" indent="-226245" defTabSz="914409" eaLnBrk="0" fontAlgn="base" hangingPunct="0">
              <a:spcBef>
                <a:spcPct val="0"/>
              </a:spcBef>
              <a:spcAft>
                <a:spcPct val="0"/>
              </a:spcAft>
              <a:defRPr sz="2800">
                <a:solidFill>
                  <a:schemeClr val="tx1"/>
                </a:solidFill>
                <a:latin typeface="Times New Roman" pitchFamily="18" charset="0"/>
              </a:defRPr>
            </a:lvl8pPr>
            <a:lvl9pPr marL="3846172" indent="-226245" defTabSz="914409" eaLnBrk="0" fontAlgn="base" hangingPunct="0">
              <a:spcBef>
                <a:spcPct val="0"/>
              </a:spcBef>
              <a:spcAft>
                <a:spcPct val="0"/>
              </a:spcAft>
              <a:defRPr sz="2800">
                <a:solidFill>
                  <a:schemeClr val="tx1"/>
                </a:solidFill>
                <a:latin typeface="Times New Roman" pitchFamily="18" charset="0"/>
              </a:defRPr>
            </a:lvl9pPr>
          </a:lstStyle>
          <a:p>
            <a:fld id="{0E2930FF-1880-4B0D-A65E-1F28693A9943}" type="slidenum">
              <a:rPr lang="en-US" sz="1200" smtClean="0"/>
              <a:pPr/>
              <a:t>22</a:t>
            </a:fld>
            <a:endParaRPr lang="en-US" sz="12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24</a:t>
            </a:fld>
            <a:endParaRPr lang="en-US"/>
          </a:p>
        </p:txBody>
      </p:sp>
    </p:spTree>
    <p:extLst>
      <p:ext uri="{BB962C8B-B14F-4D97-AF65-F5344CB8AC3E}">
        <p14:creationId xmlns:p14="http://schemas.microsoft.com/office/powerpoint/2010/main" val="394737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25</a:t>
            </a:fld>
            <a:endParaRPr lang="en-US"/>
          </a:p>
        </p:txBody>
      </p:sp>
    </p:spTree>
    <p:extLst>
      <p:ext uri="{BB962C8B-B14F-4D97-AF65-F5344CB8AC3E}">
        <p14:creationId xmlns:p14="http://schemas.microsoft.com/office/powerpoint/2010/main" val="56620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26</a:t>
            </a:fld>
            <a:endParaRPr lang="en-US"/>
          </a:p>
        </p:txBody>
      </p:sp>
    </p:spTree>
    <p:extLst>
      <p:ext uri="{BB962C8B-B14F-4D97-AF65-F5344CB8AC3E}">
        <p14:creationId xmlns:p14="http://schemas.microsoft.com/office/powerpoint/2010/main" val="284855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27</a:t>
            </a:fld>
            <a:endParaRPr lang="en-US"/>
          </a:p>
        </p:txBody>
      </p:sp>
    </p:spTree>
    <p:extLst>
      <p:ext uri="{BB962C8B-B14F-4D97-AF65-F5344CB8AC3E}">
        <p14:creationId xmlns:p14="http://schemas.microsoft.com/office/powerpoint/2010/main" val="415470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53DFC-1587-4DEA-B600-EFF3C4EE250F}" type="slidenum">
              <a:rPr lang="en-US" smtClean="0"/>
              <a:pPr/>
              <a:t>28</a:t>
            </a:fld>
            <a:endParaRPr lang="en-US"/>
          </a:p>
        </p:txBody>
      </p:sp>
    </p:spTree>
    <p:extLst>
      <p:ext uri="{BB962C8B-B14F-4D97-AF65-F5344CB8AC3E}">
        <p14:creationId xmlns:p14="http://schemas.microsoft.com/office/powerpoint/2010/main" val="384136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53DFC-1587-4DEA-B600-EFF3C4EE250F}" type="slidenum">
              <a:rPr lang="en-US" smtClean="0"/>
              <a:pPr/>
              <a:t>30</a:t>
            </a:fld>
            <a:endParaRPr lang="en-US"/>
          </a:p>
        </p:txBody>
      </p:sp>
    </p:spTree>
    <p:extLst>
      <p:ext uri="{BB962C8B-B14F-4D97-AF65-F5344CB8AC3E}">
        <p14:creationId xmlns:p14="http://schemas.microsoft.com/office/powerpoint/2010/main" val="310808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A2B9A-A75D-6E42-B807-49F02C54549D}" type="slidenum">
              <a:rPr lang="en-US" smtClean="0"/>
              <a:t>33</a:t>
            </a:fld>
            <a:endParaRPr lang="en-US"/>
          </a:p>
        </p:txBody>
      </p:sp>
    </p:spTree>
    <p:extLst>
      <p:ext uri="{BB962C8B-B14F-4D97-AF65-F5344CB8AC3E}">
        <p14:creationId xmlns:p14="http://schemas.microsoft.com/office/powerpoint/2010/main" val="313333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35</a:t>
            </a:fld>
            <a:endParaRPr lang="en-US"/>
          </a:p>
        </p:txBody>
      </p:sp>
    </p:spTree>
    <p:extLst>
      <p:ext uri="{BB962C8B-B14F-4D97-AF65-F5344CB8AC3E}">
        <p14:creationId xmlns:p14="http://schemas.microsoft.com/office/powerpoint/2010/main" val="175634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endParaRPr lang="en-US" altLang="en-US" dirty="0">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1EAFED-6146-44A9-AF37-4D0BA1ED9D35}" type="slidenum">
              <a:rPr lang="en-US" altLang="en-US" sz="1200"/>
              <a:t>10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753DFC-1587-4DEA-B600-EFF3C4EE250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13</a:t>
            </a:fld>
            <a:endParaRPr lang="en-US"/>
          </a:p>
        </p:txBody>
      </p:sp>
    </p:spTree>
    <p:extLst>
      <p:ext uri="{BB962C8B-B14F-4D97-AF65-F5344CB8AC3E}">
        <p14:creationId xmlns:p14="http://schemas.microsoft.com/office/powerpoint/2010/main" val="334683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800">
                <a:solidFill>
                  <a:schemeClr val="tx1"/>
                </a:solidFill>
                <a:latin typeface="Times New Roman" pitchFamily="18" charset="0"/>
              </a:defRPr>
            </a:lvl1pPr>
            <a:lvl2pPr marL="735298" indent="-282807" defTabSz="914409" eaLnBrk="0" hangingPunct="0">
              <a:defRPr sz="2800">
                <a:solidFill>
                  <a:schemeClr val="tx1"/>
                </a:solidFill>
                <a:latin typeface="Times New Roman" pitchFamily="18" charset="0"/>
              </a:defRPr>
            </a:lvl2pPr>
            <a:lvl3pPr marL="1131227" indent="-226245" defTabSz="914409" eaLnBrk="0" hangingPunct="0">
              <a:defRPr sz="2800">
                <a:solidFill>
                  <a:schemeClr val="tx1"/>
                </a:solidFill>
                <a:latin typeface="Times New Roman" pitchFamily="18" charset="0"/>
              </a:defRPr>
            </a:lvl3pPr>
            <a:lvl4pPr marL="1583718" indent="-226245" defTabSz="914409" eaLnBrk="0" hangingPunct="0">
              <a:defRPr sz="2800">
                <a:solidFill>
                  <a:schemeClr val="tx1"/>
                </a:solidFill>
                <a:latin typeface="Times New Roman" pitchFamily="18" charset="0"/>
              </a:defRPr>
            </a:lvl4pPr>
            <a:lvl5pPr marL="2036209" indent="-226245" defTabSz="914409" eaLnBrk="0" hangingPunct="0">
              <a:defRPr sz="2800">
                <a:solidFill>
                  <a:schemeClr val="tx1"/>
                </a:solidFill>
                <a:latin typeface="Times New Roman" pitchFamily="18" charset="0"/>
              </a:defRPr>
            </a:lvl5pPr>
            <a:lvl6pPr marL="2488700" indent="-226245" defTabSz="914409" eaLnBrk="0" fontAlgn="base" hangingPunct="0">
              <a:spcBef>
                <a:spcPct val="0"/>
              </a:spcBef>
              <a:spcAft>
                <a:spcPct val="0"/>
              </a:spcAft>
              <a:defRPr sz="2800">
                <a:solidFill>
                  <a:schemeClr val="tx1"/>
                </a:solidFill>
                <a:latin typeface="Times New Roman" pitchFamily="18" charset="0"/>
              </a:defRPr>
            </a:lvl6pPr>
            <a:lvl7pPr marL="2941190" indent="-226245" defTabSz="914409" eaLnBrk="0" fontAlgn="base" hangingPunct="0">
              <a:spcBef>
                <a:spcPct val="0"/>
              </a:spcBef>
              <a:spcAft>
                <a:spcPct val="0"/>
              </a:spcAft>
              <a:defRPr sz="2800">
                <a:solidFill>
                  <a:schemeClr val="tx1"/>
                </a:solidFill>
                <a:latin typeface="Times New Roman" pitchFamily="18" charset="0"/>
              </a:defRPr>
            </a:lvl7pPr>
            <a:lvl8pPr marL="3393681" indent="-226245" defTabSz="914409" eaLnBrk="0" fontAlgn="base" hangingPunct="0">
              <a:spcBef>
                <a:spcPct val="0"/>
              </a:spcBef>
              <a:spcAft>
                <a:spcPct val="0"/>
              </a:spcAft>
              <a:defRPr sz="2800">
                <a:solidFill>
                  <a:schemeClr val="tx1"/>
                </a:solidFill>
                <a:latin typeface="Times New Roman" pitchFamily="18" charset="0"/>
              </a:defRPr>
            </a:lvl8pPr>
            <a:lvl9pPr marL="3846172" indent="-226245" defTabSz="914409" eaLnBrk="0" fontAlgn="base" hangingPunct="0">
              <a:spcBef>
                <a:spcPct val="0"/>
              </a:spcBef>
              <a:spcAft>
                <a:spcPct val="0"/>
              </a:spcAft>
              <a:defRPr sz="2800">
                <a:solidFill>
                  <a:schemeClr val="tx1"/>
                </a:solidFill>
                <a:latin typeface="Times New Roman" pitchFamily="18" charset="0"/>
              </a:defRPr>
            </a:lvl9pPr>
          </a:lstStyle>
          <a:p>
            <a:fld id="{A105C55E-F15B-4616-AA94-2CF537AB0CCD}" type="slidenum">
              <a:rPr lang="en-US" sz="1200" smtClean="0"/>
              <a:pPr/>
              <a:t>14</a:t>
            </a:fld>
            <a:endParaRPr lang="en-US" sz="1200" dirty="0"/>
          </a:p>
        </p:txBody>
      </p:sp>
      <p:sp>
        <p:nvSpPr>
          <p:cNvPr id="119811" name="Slide Image Placeholder 1"/>
          <p:cNvSpPr>
            <a:spLocks noGrp="1" noRot="1" noChangeAspect="1" noTextEdit="1"/>
          </p:cNvSpPr>
          <p:nvPr>
            <p:ph type="sldImg"/>
          </p:nvPr>
        </p:nvSpPr>
        <p:spPr>
          <a:ln/>
        </p:spPr>
      </p:sp>
      <p:sp>
        <p:nvSpPr>
          <p:cNvPr id="1198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fontAlgn="base" latinLnBrk="0"/>
            <a:endParaRPr lang="en-US" b="0" i="0" dirty="0">
              <a:solidFill>
                <a:srgbClr val="383636"/>
              </a:solidFill>
              <a:effectLst/>
              <a:latin typeface="Helvetica Neue"/>
            </a:endParaRPr>
          </a:p>
        </p:txBody>
      </p:sp>
      <p:sp>
        <p:nvSpPr>
          <p:cNvPr id="119813" name="Slide Number Placeholder 3"/>
          <p:cNvSpPr txBox="1">
            <a:spLocks noGrp="1"/>
          </p:cNvSpPr>
          <p:nvPr/>
        </p:nvSpPr>
        <p:spPr bwMode="auto">
          <a:xfrm>
            <a:off x="3885051" y="8685856"/>
            <a:ext cx="2971382"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3" tIns="45896" rIns="91793" bIns="45896"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1" hangingPunct="1"/>
            <a:fld id="{D4A78AC1-33BF-4C24-8085-A1AEA79C6971}" type="slidenum">
              <a:rPr lang="en-US" sz="1200">
                <a:cs typeface="Arial" charset="0"/>
              </a:rPr>
              <a:pPr algn="r" eaLnBrk="1" hangingPunct="1"/>
              <a:t>14</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53DFC-1587-4DEA-B600-EFF3C4EE250F}" type="slidenum">
              <a:rPr lang="en-US" smtClean="0"/>
              <a:pPr/>
              <a:t>15</a:t>
            </a:fld>
            <a:endParaRPr lang="en-US"/>
          </a:p>
        </p:txBody>
      </p:sp>
    </p:spTree>
    <p:extLst>
      <p:ext uri="{BB962C8B-B14F-4D97-AF65-F5344CB8AC3E}">
        <p14:creationId xmlns:p14="http://schemas.microsoft.com/office/powerpoint/2010/main" val="31978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800">
                <a:solidFill>
                  <a:schemeClr val="tx1"/>
                </a:solidFill>
                <a:latin typeface="Times New Roman" pitchFamily="18" charset="0"/>
              </a:defRPr>
            </a:lvl1pPr>
            <a:lvl2pPr marL="735298" indent="-282807" defTabSz="914409" eaLnBrk="0" hangingPunct="0">
              <a:defRPr sz="2800">
                <a:solidFill>
                  <a:schemeClr val="tx1"/>
                </a:solidFill>
                <a:latin typeface="Times New Roman" pitchFamily="18" charset="0"/>
              </a:defRPr>
            </a:lvl2pPr>
            <a:lvl3pPr marL="1131227" indent="-226245" defTabSz="914409" eaLnBrk="0" hangingPunct="0">
              <a:defRPr sz="2800">
                <a:solidFill>
                  <a:schemeClr val="tx1"/>
                </a:solidFill>
                <a:latin typeface="Times New Roman" pitchFamily="18" charset="0"/>
              </a:defRPr>
            </a:lvl3pPr>
            <a:lvl4pPr marL="1583718" indent="-226245" defTabSz="914409" eaLnBrk="0" hangingPunct="0">
              <a:defRPr sz="2800">
                <a:solidFill>
                  <a:schemeClr val="tx1"/>
                </a:solidFill>
                <a:latin typeface="Times New Roman" pitchFamily="18" charset="0"/>
              </a:defRPr>
            </a:lvl4pPr>
            <a:lvl5pPr marL="2036209" indent="-226245" defTabSz="914409" eaLnBrk="0" hangingPunct="0">
              <a:defRPr sz="2800">
                <a:solidFill>
                  <a:schemeClr val="tx1"/>
                </a:solidFill>
                <a:latin typeface="Times New Roman" pitchFamily="18" charset="0"/>
              </a:defRPr>
            </a:lvl5pPr>
            <a:lvl6pPr marL="2488700" indent="-226245" defTabSz="914409" eaLnBrk="0" fontAlgn="base" hangingPunct="0">
              <a:spcBef>
                <a:spcPct val="0"/>
              </a:spcBef>
              <a:spcAft>
                <a:spcPct val="0"/>
              </a:spcAft>
              <a:defRPr sz="2800">
                <a:solidFill>
                  <a:schemeClr val="tx1"/>
                </a:solidFill>
                <a:latin typeface="Times New Roman" pitchFamily="18" charset="0"/>
              </a:defRPr>
            </a:lvl6pPr>
            <a:lvl7pPr marL="2941190" indent="-226245" defTabSz="914409" eaLnBrk="0" fontAlgn="base" hangingPunct="0">
              <a:spcBef>
                <a:spcPct val="0"/>
              </a:spcBef>
              <a:spcAft>
                <a:spcPct val="0"/>
              </a:spcAft>
              <a:defRPr sz="2800">
                <a:solidFill>
                  <a:schemeClr val="tx1"/>
                </a:solidFill>
                <a:latin typeface="Times New Roman" pitchFamily="18" charset="0"/>
              </a:defRPr>
            </a:lvl7pPr>
            <a:lvl8pPr marL="3393681" indent="-226245" defTabSz="914409" eaLnBrk="0" fontAlgn="base" hangingPunct="0">
              <a:spcBef>
                <a:spcPct val="0"/>
              </a:spcBef>
              <a:spcAft>
                <a:spcPct val="0"/>
              </a:spcAft>
              <a:defRPr sz="2800">
                <a:solidFill>
                  <a:schemeClr val="tx1"/>
                </a:solidFill>
                <a:latin typeface="Times New Roman" pitchFamily="18" charset="0"/>
              </a:defRPr>
            </a:lvl8pPr>
            <a:lvl9pPr marL="3846172" indent="-226245" defTabSz="914409" eaLnBrk="0" fontAlgn="base" hangingPunct="0">
              <a:spcBef>
                <a:spcPct val="0"/>
              </a:spcBef>
              <a:spcAft>
                <a:spcPct val="0"/>
              </a:spcAft>
              <a:defRPr sz="2800">
                <a:solidFill>
                  <a:schemeClr val="tx1"/>
                </a:solidFill>
                <a:latin typeface="Times New Roman" pitchFamily="18" charset="0"/>
              </a:defRPr>
            </a:lvl9pPr>
          </a:lstStyle>
          <a:p>
            <a:fld id="{479DE964-450D-4238-8CBA-1B742D1E222E}" type="slidenum">
              <a:rPr lang="en-US" sz="1200" smtClean="0"/>
              <a:pPr/>
              <a:t>16</a:t>
            </a:fld>
            <a:endParaRPr lang="en-US" sz="12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sz="2800">
                <a:solidFill>
                  <a:schemeClr val="tx1"/>
                </a:solidFill>
                <a:latin typeface="Times New Roman" pitchFamily="18" charset="0"/>
              </a:defRPr>
            </a:lvl1pPr>
            <a:lvl2pPr marL="735298" indent="-282807" defTabSz="914409" eaLnBrk="0" hangingPunct="0">
              <a:defRPr sz="2800">
                <a:solidFill>
                  <a:schemeClr val="tx1"/>
                </a:solidFill>
                <a:latin typeface="Times New Roman" pitchFamily="18" charset="0"/>
              </a:defRPr>
            </a:lvl2pPr>
            <a:lvl3pPr marL="1131227" indent="-226245" defTabSz="914409" eaLnBrk="0" hangingPunct="0">
              <a:defRPr sz="2800">
                <a:solidFill>
                  <a:schemeClr val="tx1"/>
                </a:solidFill>
                <a:latin typeface="Times New Roman" pitchFamily="18" charset="0"/>
              </a:defRPr>
            </a:lvl3pPr>
            <a:lvl4pPr marL="1583718" indent="-226245" defTabSz="914409" eaLnBrk="0" hangingPunct="0">
              <a:defRPr sz="2800">
                <a:solidFill>
                  <a:schemeClr val="tx1"/>
                </a:solidFill>
                <a:latin typeface="Times New Roman" pitchFamily="18" charset="0"/>
              </a:defRPr>
            </a:lvl4pPr>
            <a:lvl5pPr marL="2036209" indent="-226245" defTabSz="914409" eaLnBrk="0" hangingPunct="0">
              <a:defRPr sz="2800">
                <a:solidFill>
                  <a:schemeClr val="tx1"/>
                </a:solidFill>
                <a:latin typeface="Times New Roman" pitchFamily="18" charset="0"/>
              </a:defRPr>
            </a:lvl5pPr>
            <a:lvl6pPr marL="2488700" indent="-226245" defTabSz="914409" eaLnBrk="0" fontAlgn="base" hangingPunct="0">
              <a:spcBef>
                <a:spcPct val="0"/>
              </a:spcBef>
              <a:spcAft>
                <a:spcPct val="0"/>
              </a:spcAft>
              <a:defRPr sz="2800">
                <a:solidFill>
                  <a:schemeClr val="tx1"/>
                </a:solidFill>
                <a:latin typeface="Times New Roman" pitchFamily="18" charset="0"/>
              </a:defRPr>
            </a:lvl6pPr>
            <a:lvl7pPr marL="2941190" indent="-226245" defTabSz="914409" eaLnBrk="0" fontAlgn="base" hangingPunct="0">
              <a:spcBef>
                <a:spcPct val="0"/>
              </a:spcBef>
              <a:spcAft>
                <a:spcPct val="0"/>
              </a:spcAft>
              <a:defRPr sz="2800">
                <a:solidFill>
                  <a:schemeClr val="tx1"/>
                </a:solidFill>
                <a:latin typeface="Times New Roman" pitchFamily="18" charset="0"/>
              </a:defRPr>
            </a:lvl7pPr>
            <a:lvl8pPr marL="3393681" indent="-226245" defTabSz="914409" eaLnBrk="0" fontAlgn="base" hangingPunct="0">
              <a:spcBef>
                <a:spcPct val="0"/>
              </a:spcBef>
              <a:spcAft>
                <a:spcPct val="0"/>
              </a:spcAft>
              <a:defRPr sz="2800">
                <a:solidFill>
                  <a:schemeClr val="tx1"/>
                </a:solidFill>
                <a:latin typeface="Times New Roman" pitchFamily="18" charset="0"/>
              </a:defRPr>
            </a:lvl8pPr>
            <a:lvl9pPr marL="3846172" indent="-226245" defTabSz="914409" eaLnBrk="0" fontAlgn="base" hangingPunct="0">
              <a:spcBef>
                <a:spcPct val="0"/>
              </a:spcBef>
              <a:spcAft>
                <a:spcPct val="0"/>
              </a:spcAft>
              <a:defRPr sz="2800">
                <a:solidFill>
                  <a:schemeClr val="tx1"/>
                </a:solidFill>
                <a:latin typeface="Times New Roman" pitchFamily="18" charset="0"/>
              </a:defRPr>
            </a:lvl9pPr>
          </a:lstStyle>
          <a:p>
            <a:fld id="{E45A25DF-15AF-4A47-9EA1-59415B928B26}" type="slidenum">
              <a:rPr lang="en-US" sz="1200" smtClean="0"/>
              <a:pPr/>
              <a:t>17</a:t>
            </a:fld>
            <a:endParaRPr 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CA753DFC-1587-4DEA-B600-EFF3C4EE250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LT">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alphaModFix amt="65000"/>
          </a:blip>
          <a:stretch>
            <a:fill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tretch>
            <a:fillRect/>
          </a:stretch>
        </p:blipFill>
        <p:spPr>
          <a:xfrm>
            <a:off x="2763584" y="1739465"/>
            <a:ext cx="6664830" cy="1091453"/>
          </a:xfrm>
          <a:prstGeom prst="rect">
            <a:avLst/>
          </a:prstGeom>
        </p:spPr>
      </p:pic>
    </p:spTree>
    <p:extLst>
      <p:ext uri="{BB962C8B-B14F-4D97-AF65-F5344CB8AC3E}">
        <p14:creationId xmlns:p14="http://schemas.microsoft.com/office/powerpoint/2010/main" val="19400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E21-2AA2-AE42-B740-08426AC21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2B518-831F-9942-B293-A79577086ED3}"/>
              </a:ext>
            </a:extLst>
          </p:cNvPr>
          <p:cNvSpPr>
            <a:spLocks noGrp="1"/>
          </p:cNvSpPr>
          <p:nvPr>
            <p:ph sz="half" idx="1"/>
          </p:nvPr>
        </p:nvSpPr>
        <p:spPr>
          <a:xfrm>
            <a:off x="419100" y="1353343"/>
            <a:ext cx="5519476"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E8B2CDD-7F99-014A-AE1C-2216E4A04E8F}"/>
              </a:ext>
            </a:extLst>
          </p:cNvPr>
          <p:cNvSpPr>
            <a:spLocks noGrp="1"/>
          </p:cNvSpPr>
          <p:nvPr>
            <p:ph sz="half" idx="2"/>
          </p:nvPr>
        </p:nvSpPr>
        <p:spPr>
          <a:xfrm>
            <a:off x="6096000" y="1353343"/>
            <a:ext cx="5715000"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46AEF8DF-217F-0241-B7D4-86980F86548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8" name="Picture 7">
            <a:extLst>
              <a:ext uri="{FF2B5EF4-FFF2-40B4-BE49-F238E27FC236}">
                <a16:creationId xmlns:a16="http://schemas.microsoft.com/office/drawing/2014/main" id="{EF8AAF56-996C-BB48-A4F9-AAE712B0E014}"/>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16189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6" name="Chart Placeholder 2">
            <a:extLst>
              <a:ext uri="{FF2B5EF4-FFF2-40B4-BE49-F238E27FC236}">
                <a16:creationId xmlns:a16="http://schemas.microsoft.com/office/drawing/2014/main" id="{1432C832-945B-DD46-8579-B38D0C57EEB5}"/>
              </a:ext>
            </a:extLst>
          </p:cNvPr>
          <p:cNvSpPr>
            <a:spLocks noGrp="1"/>
          </p:cNvSpPr>
          <p:nvPr>
            <p:ph type="chart" sz="quarter" idx="13"/>
          </p:nvPr>
        </p:nvSpPr>
        <p:spPr>
          <a:xfrm>
            <a:off x="419100" y="461963"/>
            <a:ext cx="11391900" cy="5265737"/>
          </a:xfrm>
        </p:spPr>
        <p:txBody>
          <a:bodyPr/>
          <a:lstStyle/>
          <a:p>
            <a:r>
              <a:rPr lang="en-US"/>
              <a:t>Click icon to add chart</a:t>
            </a:r>
          </a:p>
        </p:txBody>
      </p:sp>
    </p:spTree>
    <p:extLst>
      <p:ext uri="{BB962C8B-B14F-4D97-AF65-F5344CB8AC3E}">
        <p14:creationId xmlns:p14="http://schemas.microsoft.com/office/powerpoint/2010/main" val="429290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2"/>
                </a:solidFill>
              </a:defRPr>
            </a:lvl1pPr>
          </a:lstStyle>
          <a:p>
            <a:r>
              <a:rPr lang="en-US"/>
              <a:t>Click icon to add chart</a:t>
            </a:r>
          </a:p>
        </p:txBody>
      </p:sp>
    </p:spTree>
    <p:extLst>
      <p:ext uri="{BB962C8B-B14F-4D97-AF65-F5344CB8AC3E}">
        <p14:creationId xmlns:p14="http://schemas.microsoft.com/office/powerpoint/2010/main" val="385356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Navy">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1"/>
                </a:solidFill>
              </a:defRPr>
            </a:lvl1pPr>
          </a:lstStyle>
          <a:p>
            <a:r>
              <a:rPr lang="en-US"/>
              <a:t>Click icon to add chart</a:t>
            </a:r>
          </a:p>
        </p:txBody>
      </p:sp>
    </p:spTree>
    <p:extLst>
      <p:ext uri="{BB962C8B-B14F-4D97-AF65-F5344CB8AC3E}">
        <p14:creationId xmlns:p14="http://schemas.microsoft.com/office/powerpoint/2010/main" val="425135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hasCustomPrompt="1"/>
          </p:nvPr>
        </p:nvSpPr>
        <p:spPr>
          <a:xfrm>
            <a:off x="381000" y="2595220"/>
            <a:ext cx="11430000" cy="1371506"/>
          </a:xfrm>
        </p:spPr>
        <p:txBody>
          <a:bodyPr anchor="b">
            <a:normAutofit/>
          </a:bodyPr>
          <a:lstStyle>
            <a:lvl1pPr algn="ctr">
              <a:defRPr sz="7200">
                <a:solidFill>
                  <a:schemeClr val="accent1"/>
                </a:solidFill>
              </a:defRPr>
            </a:lvl1pPr>
          </a:lstStyle>
          <a:p>
            <a:r>
              <a:rPr lang="en-US" dirty="0"/>
              <a:t>Thank you</a:t>
            </a:r>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5203666" y="5943599"/>
            <a:ext cx="1784668" cy="733425"/>
          </a:xfrm>
          <a:prstGeom prst="rect">
            <a:avLst/>
          </a:prstGeom>
        </p:spPr>
      </p:pic>
    </p:spTree>
    <p:extLst>
      <p:ext uri="{BB962C8B-B14F-4D97-AF65-F5344CB8AC3E}">
        <p14:creationId xmlns:p14="http://schemas.microsoft.com/office/powerpoint/2010/main" val="380812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70C6-E58D-4296-952C-5D1D95080387}"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42D28-2CA8-443B-B86C-65EAF178608F}" type="slidenum">
              <a:rPr lang="en-US" smtClean="0"/>
              <a:pPr/>
              <a:t>‹#›</a:t>
            </a:fld>
            <a:endParaRPr lang="en-US"/>
          </a:p>
        </p:txBody>
      </p:sp>
    </p:spTree>
    <p:extLst>
      <p:ext uri="{BB962C8B-B14F-4D97-AF65-F5344CB8AC3E}">
        <p14:creationId xmlns:p14="http://schemas.microsoft.com/office/powerpoint/2010/main" val="37057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F70C6-E58D-4296-952C-5D1D95080387}"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42D28-2CA8-443B-B86C-65EAF178608F}" type="slidenum">
              <a:rPr lang="en-US" smtClean="0"/>
              <a:pPr/>
              <a:t>‹#›</a:t>
            </a:fld>
            <a:endParaRPr lang="en-US"/>
          </a:p>
        </p:txBody>
      </p:sp>
    </p:spTree>
    <p:extLst>
      <p:ext uri="{BB962C8B-B14F-4D97-AF65-F5344CB8AC3E}">
        <p14:creationId xmlns:p14="http://schemas.microsoft.com/office/powerpoint/2010/main" val="299976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DK">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src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rcRect/>
          <a:stretch/>
        </p:blipFill>
        <p:spPr>
          <a:xfrm>
            <a:off x="2763584" y="1739465"/>
            <a:ext cx="6664830" cy="1091452"/>
          </a:xfrm>
          <a:prstGeom prst="rect">
            <a:avLst/>
          </a:prstGeom>
        </p:spPr>
      </p:pic>
    </p:spTree>
    <p:extLst>
      <p:ext uri="{BB962C8B-B14F-4D97-AF65-F5344CB8AC3E}">
        <p14:creationId xmlns:p14="http://schemas.microsoft.com/office/powerpoint/2010/main" val="141142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B09A-52AD-4D47-83A8-9396A203B4C6}"/>
              </a:ext>
            </a:extLst>
          </p:cNvPr>
          <p:cNvSpPr>
            <a:spLocks noGrp="1"/>
          </p:cNvSpPr>
          <p:nvPr>
            <p:ph type="title" hasCustomPrompt="1"/>
          </p:nvPr>
        </p:nvSpPr>
        <p:spPr>
          <a:xfrm>
            <a:off x="4890738" y="457200"/>
            <a:ext cx="6715108" cy="665018"/>
          </a:xfrm>
        </p:spPr>
        <p:txBody>
          <a:bodyPr anchor="b"/>
          <a:lstStyle>
            <a:lvl1pPr>
              <a:defRPr sz="3200">
                <a:solidFill>
                  <a:schemeClr val="accent1"/>
                </a:solidFill>
              </a:defRPr>
            </a:lvl1pPr>
          </a:lstStyle>
          <a:p>
            <a:r>
              <a:rPr lang="en-US" dirty="0"/>
              <a:t>Agenda</a:t>
            </a:r>
          </a:p>
        </p:txBody>
      </p:sp>
      <p:sp>
        <p:nvSpPr>
          <p:cNvPr id="9" name="Rectangle 8">
            <a:extLst>
              <a:ext uri="{FF2B5EF4-FFF2-40B4-BE49-F238E27FC236}">
                <a16:creationId xmlns:a16="http://schemas.microsoft.com/office/drawing/2014/main" id="{A126A4B1-31FE-7649-940D-FC62140D777A}"/>
              </a:ext>
            </a:extLst>
          </p:cNvPr>
          <p:cNvSpPr/>
          <p:nvPr userDrawn="1"/>
        </p:nvSpPr>
        <p:spPr>
          <a:xfrm>
            <a:off x="0" y="0"/>
            <a:ext cx="43910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851CF52-B369-2646-A666-F63BA20F0266}"/>
              </a:ext>
            </a:extLst>
          </p:cNvPr>
          <p:cNvPicPr>
            <a:picLocks noChangeAspect="1"/>
          </p:cNvPicPr>
          <p:nvPr userDrawn="1"/>
        </p:nvPicPr>
        <p:blipFill>
          <a:blip r:embed="rId2"/>
          <a:stretch>
            <a:fillRect/>
          </a:stretch>
        </p:blipFill>
        <p:spPr>
          <a:xfrm>
            <a:off x="811212" y="2711450"/>
            <a:ext cx="2768600" cy="1130300"/>
          </a:xfrm>
          <a:prstGeom prst="rect">
            <a:avLst/>
          </a:prstGeom>
        </p:spPr>
      </p:pic>
      <p:sp>
        <p:nvSpPr>
          <p:cNvPr id="16" name="Text Placeholder 15">
            <a:extLst>
              <a:ext uri="{FF2B5EF4-FFF2-40B4-BE49-F238E27FC236}">
                <a16:creationId xmlns:a16="http://schemas.microsoft.com/office/drawing/2014/main" id="{34B26463-9EFA-F14B-8632-39E485818BA1}"/>
              </a:ext>
            </a:extLst>
          </p:cNvPr>
          <p:cNvSpPr>
            <a:spLocks noGrp="1"/>
          </p:cNvSpPr>
          <p:nvPr>
            <p:ph type="body" sz="quarter" idx="10"/>
          </p:nvPr>
        </p:nvSpPr>
        <p:spPr>
          <a:xfrm>
            <a:off x="4891088" y="1276350"/>
            <a:ext cx="6714758" cy="5224934"/>
          </a:xfrm>
        </p:spPr>
        <p:txBody>
          <a:bodyPr/>
          <a:lstStyle>
            <a:lvl1pPr>
              <a:spcBef>
                <a:spcPts val="1600"/>
              </a:spcBef>
              <a:defRPr>
                <a:solidFill>
                  <a:schemeClr val="tx2"/>
                </a:solidFill>
              </a:defRPr>
            </a:lvl1pPr>
            <a:lvl2pPr marL="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776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137-944B-1848-83ED-8EA42987AA26}"/>
              </a:ext>
            </a:extLst>
          </p:cNvPr>
          <p:cNvSpPr>
            <a:spLocks noGrp="1"/>
          </p:cNvSpPr>
          <p:nvPr>
            <p:ph type="title"/>
          </p:nvPr>
        </p:nvSpPr>
        <p:spPr>
          <a:xfrm>
            <a:off x="381000" y="538162"/>
            <a:ext cx="11430000" cy="5762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25A4B9-C2E7-5747-AA59-0598DA1E2F81}"/>
              </a:ext>
            </a:extLst>
          </p:cNvPr>
          <p:cNvSpPr>
            <a:spLocks noGrp="1"/>
          </p:cNvSpPr>
          <p:nvPr>
            <p:ph idx="1"/>
          </p:nvPr>
        </p:nvSpPr>
        <p:spPr>
          <a:xfrm>
            <a:off x="381001" y="1425388"/>
            <a:ext cx="11429998" cy="4318187"/>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C765C77-6024-D241-9CD2-356F544876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7" name="Picture 6">
            <a:extLst>
              <a:ext uri="{FF2B5EF4-FFF2-40B4-BE49-F238E27FC236}">
                <a16:creationId xmlns:a16="http://schemas.microsoft.com/office/drawing/2014/main" id="{91B87298-6FC4-2D41-8C8A-817FD1A703B2}"/>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460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4306-9503-D640-975F-ED1C8FB54F58}"/>
              </a:ext>
            </a:extLst>
          </p:cNvPr>
          <p:cNvSpPr>
            <a:spLocks noGrp="1"/>
          </p:cNvSpPr>
          <p:nvPr>
            <p:ph type="title"/>
          </p:nvPr>
        </p:nvSpPr>
        <p:spPr>
          <a:xfrm>
            <a:off x="381001" y="470647"/>
            <a:ext cx="11430000" cy="52443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AF8C669-1416-B548-98A0-A2270519BC61}"/>
              </a:ext>
            </a:extLst>
          </p:cNvPr>
          <p:cNvSpPr>
            <a:spLocks noGrp="1"/>
          </p:cNvSpPr>
          <p:nvPr>
            <p:ph type="body" idx="1"/>
          </p:nvPr>
        </p:nvSpPr>
        <p:spPr>
          <a:xfrm>
            <a:off x="381001" y="1189038"/>
            <a:ext cx="11430000" cy="365125"/>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3DEBF-38A5-3D48-BB10-8BF044F2F4B4}"/>
              </a:ext>
            </a:extLst>
          </p:cNvPr>
          <p:cNvSpPr>
            <a:spLocks noGrp="1"/>
          </p:cNvSpPr>
          <p:nvPr>
            <p:ph sz="half" idx="2"/>
          </p:nvPr>
        </p:nvSpPr>
        <p:spPr>
          <a:xfrm>
            <a:off x="381001" y="1907429"/>
            <a:ext cx="11430000" cy="368458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95826EF3-96B5-0641-A9E9-91727A4551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7A801A43-F1A1-4845-9765-D4EFBBFE3C7F}"/>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0887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L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43513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D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lvl1pPr>
              <a:defRPr>
                <a:solidFill>
                  <a:schemeClr val="bg1"/>
                </a:solidFill>
              </a:defRPr>
            </a:lvl1pPr>
          </a:lstStyle>
          <a:p>
            <a:fld id="{C537B411-5128-634D-B217-C21D22B0CDA7}" type="slidenum">
              <a:rPr lang="en-US" smtClean="0"/>
              <a:pPr/>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rcRect/>
          <a:stretch/>
        </p:blipFill>
        <p:spPr>
          <a:xfrm>
            <a:off x="419100" y="5946010"/>
            <a:ext cx="1784668" cy="728602"/>
          </a:xfrm>
          <a:prstGeom prst="rect">
            <a:avLst/>
          </a:prstGeom>
        </p:spPr>
      </p:pic>
    </p:spTree>
    <p:extLst>
      <p:ext uri="{BB962C8B-B14F-4D97-AF65-F5344CB8AC3E}">
        <p14:creationId xmlns:p14="http://schemas.microsoft.com/office/powerpoint/2010/main" val="44796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BB670C2C-FE49-E141-94B1-C5729BD9CE4A}"/>
              </a:ext>
            </a:extLst>
          </p:cNvPr>
          <p:cNvSpPr>
            <a:spLocks noGrp="1"/>
          </p:cNvSpPr>
          <p:nvPr>
            <p:ph type="body" sz="quarter" idx="13"/>
          </p:nvPr>
        </p:nvSpPr>
        <p:spPr>
          <a:xfrm>
            <a:off x="401779" y="2122066"/>
            <a:ext cx="4314825" cy="3541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9003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_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483EBCBF-DDFC-374E-B585-1B6FE1C62245}"/>
              </a:ext>
            </a:extLst>
          </p:cNvPr>
          <p:cNvSpPr>
            <a:spLocks noGrp="1"/>
          </p:cNvSpPr>
          <p:nvPr>
            <p:ph type="body" sz="quarter" idx="13"/>
          </p:nvPr>
        </p:nvSpPr>
        <p:spPr>
          <a:xfrm>
            <a:off x="401638" y="2122066"/>
            <a:ext cx="4314825" cy="3541713"/>
          </a:xfrm>
        </p:spPr>
        <p:txBody>
          <a:bodyPr/>
          <a:lstStyle>
            <a:lvl1pPr marL="0" indent="0">
              <a:buFont typeface="Arial" panose="020B0604020202020204" pitchFamily="34" charset="0"/>
              <a:buNone/>
              <a:defRPr>
                <a:solidFill>
                  <a:schemeClr val="accent1"/>
                </a:solidFill>
              </a:defRPr>
            </a:lvl1pPr>
            <a:lvl2pPr marL="0">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45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15455-67D0-8B4B-8781-5662EEB44A2C}"/>
              </a:ext>
            </a:extLst>
          </p:cNvPr>
          <p:cNvSpPr>
            <a:spLocks noGrp="1"/>
          </p:cNvSpPr>
          <p:nvPr>
            <p:ph type="title"/>
          </p:nvPr>
        </p:nvSpPr>
        <p:spPr>
          <a:xfrm>
            <a:off x="419100" y="538162"/>
            <a:ext cx="11391900" cy="5762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BA1921-0ED0-3E4C-BCE9-7F4BD0AEDBA2}"/>
              </a:ext>
            </a:extLst>
          </p:cNvPr>
          <p:cNvSpPr>
            <a:spLocks noGrp="1"/>
          </p:cNvSpPr>
          <p:nvPr>
            <p:ph type="body" idx="1"/>
          </p:nvPr>
        </p:nvSpPr>
        <p:spPr>
          <a:xfrm>
            <a:off x="419099" y="1825625"/>
            <a:ext cx="11391899" cy="3917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0DB25D3A-CCD7-6A4E-8BBA-43E4D7CE78B8}"/>
              </a:ext>
            </a:extLst>
          </p:cNvPr>
          <p:cNvSpPr>
            <a:spLocks noGrp="1"/>
          </p:cNvSpPr>
          <p:nvPr>
            <p:ph type="sldNum" sz="quarter" idx="4"/>
          </p:nvPr>
        </p:nvSpPr>
        <p:spPr>
          <a:xfrm>
            <a:off x="9067800" y="6311900"/>
            <a:ext cx="2743200" cy="365125"/>
          </a:xfrm>
          <a:prstGeom prst="rect">
            <a:avLst/>
          </a:prstGeom>
        </p:spPr>
        <p:txBody>
          <a:bodyPr vert="horz" lIns="91440" tIns="45720" rIns="91440" bIns="45720" rtlCol="0" anchor="ctr"/>
          <a:lstStyle>
            <a:lvl1pPr algn="r">
              <a:defRPr sz="1200" b="1" i="0">
                <a:solidFill>
                  <a:schemeClr val="accent1"/>
                </a:solidFill>
                <a:latin typeface="Arial" panose="020B0604020202020204" pitchFamily="34" charset="0"/>
                <a:cs typeface="Arial" panose="020B0604020202020204" pitchFamily="34" charset="0"/>
              </a:defRPr>
            </a:lvl1pPr>
          </a:lstStyle>
          <a:p>
            <a:fld id="{C537B411-5128-634D-B217-C21D22B0CDA7}" type="slidenum">
              <a:rPr lang="en-US" smtClean="0"/>
              <a:pPr/>
              <a:t>‹#›</a:t>
            </a:fld>
            <a:endParaRPr lang="en-US" dirty="0"/>
          </a:p>
        </p:txBody>
      </p:sp>
    </p:spTree>
    <p:extLst>
      <p:ext uri="{BB962C8B-B14F-4D97-AF65-F5344CB8AC3E}">
        <p14:creationId xmlns:p14="http://schemas.microsoft.com/office/powerpoint/2010/main" val="11034587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6" r:id="rId3"/>
    <p:sldLayoutId id="2147483650" r:id="rId4"/>
    <p:sldLayoutId id="2147483653" r:id="rId5"/>
    <p:sldLayoutId id="2147483651" r:id="rId6"/>
    <p:sldLayoutId id="2147483663" r:id="rId7"/>
    <p:sldLayoutId id="2147483657" r:id="rId8"/>
    <p:sldLayoutId id="2147483661" r:id="rId9"/>
    <p:sldLayoutId id="2147483652" r:id="rId10"/>
    <p:sldLayoutId id="2147483655" r:id="rId11"/>
    <p:sldLayoutId id="2147483658" r:id="rId12"/>
    <p:sldLayoutId id="2147483660" r:id="rId13"/>
    <p:sldLayoutId id="2147483659" r:id="rId14"/>
    <p:sldLayoutId id="2147483664" r:id="rId15"/>
    <p:sldLayoutId id="2147483665" r:id="rId16"/>
  </p:sldLayoutIdLst>
  <p:hf hdr="0" ftr="0" dt="0"/>
  <p:txStyles>
    <p:titleStyle>
      <a:lvl1pPr algn="l" defTabSz="914400" rtl="0" eaLnBrk="1" latinLnBrk="0" hangingPunct="1">
        <a:lnSpc>
          <a:spcPct val="9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doi.org/10.1210/jcem.87.3.834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EA70-2544-46FE-B05E-3118B6112137}"/>
              </a:ext>
            </a:extLst>
          </p:cNvPr>
          <p:cNvSpPr>
            <a:spLocks noGrp="1"/>
          </p:cNvSpPr>
          <p:nvPr>
            <p:ph type="ctrTitle"/>
          </p:nvPr>
        </p:nvSpPr>
        <p:spPr>
          <a:xfrm>
            <a:off x="-309282" y="4474251"/>
            <a:ext cx="12354560" cy="1120491"/>
          </a:xfrm>
        </p:spPr>
        <p:txBody>
          <a:bodyPr>
            <a:normAutofit/>
          </a:bodyPr>
          <a:lstStyle/>
          <a:p>
            <a:r>
              <a:rPr lang="en-US" dirty="0"/>
              <a:t>Inpatient Management of Diabetes</a:t>
            </a:r>
          </a:p>
        </p:txBody>
      </p:sp>
    </p:spTree>
    <p:extLst>
      <p:ext uri="{BB962C8B-B14F-4D97-AF65-F5344CB8AC3E}">
        <p14:creationId xmlns:p14="http://schemas.microsoft.com/office/powerpoint/2010/main" val="186112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457200" y="6356350"/>
            <a:ext cx="2133600" cy="365125"/>
          </a:xfrm>
          <a:prstGeom prst="rect">
            <a:avLst/>
          </a:prstGeom>
          <a:noFill/>
          <a:ln>
            <a:noFill/>
            <a:miter lim="800000"/>
          </a:ln>
        </p:spPr>
        <p:txBody>
          <a:bodyPr vert="horz" lIns="91440" tIns="45720" rIns="91440" bIns="45720" rtlCol="0" anchor="ctr" anchorCtr="0">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eaLnBrk="1" hangingPunct="1">
              <a:spcBef>
                <a:spcPct val="0"/>
              </a:spcBef>
              <a:spcAft>
                <a:spcPts val="450"/>
              </a:spcAft>
              <a:buNone/>
            </a:pPr>
            <a:fld id="{838F70C6-E58D-4296-952C-5D1D95080387}" type="datetimeFigureOut">
              <a:rPr lang="en-US" smtClean="0"/>
              <a:pPr marL="0" indent="0" eaLnBrk="1" hangingPunct="1">
                <a:spcBef>
                  <a:spcPct val="0"/>
                </a:spcBef>
                <a:spcAft>
                  <a:spcPts val="450"/>
                </a:spcAft>
                <a:buNone/>
              </a:pPr>
              <a:t>3/6/2023</a:t>
            </a:fld>
            <a:endParaRPr lang="en-US" altLang="en-US" sz="1100" dirty="0"/>
          </a:p>
        </p:txBody>
      </p:sp>
      <p:pic>
        <p:nvPicPr>
          <p:cNvPr id="5125" name="New picture"/>
          <p:cNvPicPr/>
          <p:nvPr/>
        </p:nvPicPr>
        <p:blipFill>
          <a:blip r:embed="rId3"/>
          <a:stretch>
            <a:fillRect/>
          </a:stretch>
        </p:blipFill>
        <p:spPr>
          <a:xfrm>
            <a:off x="5638800" y="817564"/>
            <a:ext cx="4114800" cy="5507037"/>
          </a:xfrm>
          <a:prstGeom prst="rect">
            <a:avLst/>
          </a:prstGeom>
        </p:spPr>
      </p:pic>
      <p:sp>
        <p:nvSpPr>
          <p:cNvPr id="4" name="TextBox 3">
            <a:extLst>
              <a:ext uri="{FF2B5EF4-FFF2-40B4-BE49-F238E27FC236}">
                <a16:creationId xmlns:a16="http://schemas.microsoft.com/office/drawing/2014/main" id="{C8D683CC-AF8A-1DF2-A081-0D981902E4FF}"/>
              </a:ext>
            </a:extLst>
          </p:cNvPr>
          <p:cNvSpPr txBox="1"/>
          <p:nvPr/>
        </p:nvSpPr>
        <p:spPr>
          <a:xfrm>
            <a:off x="1879005" y="448232"/>
            <a:ext cx="3764749" cy="3693319"/>
          </a:xfrm>
          <a:prstGeom prst="rect">
            <a:avLst/>
          </a:prstGeom>
          <a:noFill/>
        </p:spPr>
        <p:txBody>
          <a:bodyPr wrap="none" rtlCol="0">
            <a:spAutoFit/>
          </a:bodyPr>
          <a:lstStyle/>
          <a:p>
            <a:r>
              <a:rPr lang="en-US" b="1" dirty="0"/>
              <a:t>New Hyperglycemia vs Diabetes </a:t>
            </a:r>
          </a:p>
          <a:p>
            <a:r>
              <a:rPr lang="en-US" b="1" dirty="0"/>
              <a:t>In-hospital mortality</a:t>
            </a:r>
          </a:p>
          <a:p>
            <a:endParaRPr lang="en-US" dirty="0"/>
          </a:p>
          <a:p>
            <a:r>
              <a:rPr lang="en-US" dirty="0"/>
              <a:t>38% patients have new hyperglycemia</a:t>
            </a:r>
          </a:p>
          <a:p>
            <a:endParaRPr lang="en-US" dirty="0"/>
          </a:p>
          <a:p>
            <a:r>
              <a:rPr lang="en-US" dirty="0"/>
              <a:t>-higher mortality in those with new </a:t>
            </a:r>
          </a:p>
          <a:p>
            <a:r>
              <a:rPr lang="en-US" dirty="0"/>
              <a:t>Hyperglycemia</a:t>
            </a:r>
          </a:p>
          <a:p>
            <a:r>
              <a:rPr lang="en-US" dirty="0"/>
              <a:t>	infections</a:t>
            </a:r>
          </a:p>
          <a:p>
            <a:r>
              <a:rPr lang="en-US" dirty="0"/>
              <a:t>	Acute neuro events</a:t>
            </a:r>
          </a:p>
          <a:p>
            <a:endParaRPr lang="en-US" dirty="0"/>
          </a:p>
          <a:p>
            <a:r>
              <a:rPr lang="en-US" dirty="0"/>
              <a:t>In both ICU and general ward patients</a:t>
            </a:r>
          </a:p>
          <a:p>
            <a:endParaRPr lang="en-US" dirty="0"/>
          </a:p>
          <a:p>
            <a:r>
              <a:rPr lang="en-US" dirty="0"/>
              <a:t> </a:t>
            </a:r>
          </a:p>
        </p:txBody>
      </p:sp>
      <p:sp>
        <p:nvSpPr>
          <p:cNvPr id="2" name="Footer Placeholder 3">
            <a:extLst>
              <a:ext uri="{FF2B5EF4-FFF2-40B4-BE49-F238E27FC236}">
                <a16:creationId xmlns:a16="http://schemas.microsoft.com/office/drawing/2014/main" id="{2FE7336E-76CE-D395-4A16-D3A91EEFF4EF}"/>
              </a:ext>
            </a:extLst>
          </p:cNvPr>
          <p:cNvSpPr txBox="1">
            <a:spLocks/>
          </p:cNvSpPr>
          <p:nvPr/>
        </p:nvSpPr>
        <p:spPr>
          <a:xfrm>
            <a:off x="2432957" y="6331469"/>
            <a:ext cx="7086600" cy="733425"/>
          </a:xfrm>
          <a:prstGeom prst="rect">
            <a:avLst/>
          </a:prstGeom>
          <a:noFill/>
          <a:ln>
            <a:noFill/>
            <a:miter lim="800000"/>
          </a:ln>
        </p:spPr>
        <p:txBody>
          <a:bodyPr vert="horz" lIns="135000" tIns="0" rIns="135000" bIns="0" rtlCol="0" anchor="ctr" anchorCtr="0">
            <a:noAutofit/>
          </a:bodyPr>
          <a:lstStyle>
            <a:defPPr>
              <a:defRPr lang="en-US"/>
            </a:defPPr>
            <a:lvl1pPr marL="257175" indent="-257175"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Font typeface="Arial" pitchFamily="34" charset="0"/>
              <a:buNone/>
            </a:pPr>
            <a:r>
              <a:rPr lang="en-US" sz="1100"/>
              <a:t>Umpierrez et al, J Clin Endocrinol Metab, Volume 87, Issue 3, 2002: 978–982, </a:t>
            </a:r>
            <a:r>
              <a:rPr lang="en-US" sz="1100">
                <a:hlinkClick r:id="rId4">
                  <a:extLst>
                    <a:ext uri="{A12FA001-AC4F-418D-AE19-62706E023703}">
                      <ahyp:hlinkClr xmlns:ahyp="http://schemas.microsoft.com/office/drawing/2018/hyperlinkcolor" val="tx"/>
                    </a:ext>
                  </a:extLst>
                </a:hlinkClick>
              </a:rPr>
              <a:t>https://doi.org/10.1210/jcem.87.3.8341</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dirty="0"/>
              <a:t>NICE- SUGAR Conclusions</a:t>
            </a:r>
          </a:p>
        </p:txBody>
      </p:sp>
      <p:sp>
        <p:nvSpPr>
          <p:cNvPr id="3" name="Content Placeholder 2"/>
          <p:cNvSpPr>
            <a:spLocks noGrp="1"/>
          </p:cNvSpPr>
          <p:nvPr>
            <p:ph idx="1"/>
          </p:nvPr>
        </p:nvSpPr>
        <p:spPr>
          <a:xfrm>
            <a:off x="1828800" y="1600201"/>
            <a:ext cx="4267200" cy="4525963"/>
          </a:xfrm>
        </p:spPr>
        <p:txBody>
          <a:bodyPr>
            <a:normAutofit/>
          </a:bodyPr>
          <a:lstStyle/>
          <a:p>
            <a:pPr>
              <a:buNone/>
            </a:pPr>
            <a:r>
              <a:rPr lang="en-US" dirty="0"/>
              <a:t>Conclusion: </a:t>
            </a:r>
          </a:p>
          <a:p>
            <a:r>
              <a:rPr lang="en-US" dirty="0"/>
              <a:t>A blood glucose target of &lt; 180 mg/dL resulted in a lower mortality than a blood glucose target of 81-108 mg/dl </a:t>
            </a:r>
          </a:p>
          <a:p>
            <a:r>
              <a:rPr lang="en-US" dirty="0"/>
              <a:t>“On the basis of our results we do not recommend use of the lower target in critically ill patients” </a:t>
            </a:r>
          </a:p>
          <a:p>
            <a:endParaRPr lang="en-US" dirty="0"/>
          </a:p>
        </p:txBody>
      </p:sp>
      <p:pic>
        <p:nvPicPr>
          <p:cNvPr id="5" name="Picture 4">
            <a:extLst>
              <a:ext uri="{FF2B5EF4-FFF2-40B4-BE49-F238E27FC236}">
                <a16:creationId xmlns:a16="http://schemas.microsoft.com/office/drawing/2014/main" id="{73ECCEB9-78FD-426E-8360-C3366CDF234A}"/>
              </a:ext>
            </a:extLst>
          </p:cNvPr>
          <p:cNvPicPr>
            <a:picLocks noChangeAspect="1"/>
          </p:cNvPicPr>
          <p:nvPr/>
        </p:nvPicPr>
        <p:blipFill>
          <a:blip r:embed="rId3"/>
          <a:stretch>
            <a:fillRect/>
          </a:stretch>
        </p:blipFill>
        <p:spPr>
          <a:xfrm>
            <a:off x="6248400" y="1066801"/>
            <a:ext cx="4176122" cy="4352921"/>
          </a:xfrm>
          <a:prstGeom prst="rect">
            <a:avLst/>
          </a:prstGeom>
        </p:spPr>
      </p:pic>
      <p:pic>
        <p:nvPicPr>
          <p:cNvPr id="6" name="Picture 5">
            <a:extLst>
              <a:ext uri="{FF2B5EF4-FFF2-40B4-BE49-F238E27FC236}">
                <a16:creationId xmlns:a16="http://schemas.microsoft.com/office/drawing/2014/main" id="{007A5F48-7099-4E98-B0D4-4D1DAAA6CDE8}"/>
              </a:ext>
            </a:extLst>
          </p:cNvPr>
          <p:cNvPicPr>
            <a:picLocks noChangeAspect="1"/>
          </p:cNvPicPr>
          <p:nvPr/>
        </p:nvPicPr>
        <p:blipFill>
          <a:blip r:embed="rId4"/>
          <a:stretch>
            <a:fillRect/>
          </a:stretch>
        </p:blipFill>
        <p:spPr>
          <a:xfrm>
            <a:off x="6828554" y="5334001"/>
            <a:ext cx="3407959" cy="1786283"/>
          </a:xfrm>
          <a:prstGeom prst="rect">
            <a:avLst/>
          </a:prstGeom>
        </p:spPr>
      </p:pic>
      <p:sp>
        <p:nvSpPr>
          <p:cNvPr id="4" name="Footer Placeholder 3">
            <a:extLst>
              <a:ext uri="{FF2B5EF4-FFF2-40B4-BE49-F238E27FC236}">
                <a16:creationId xmlns:a16="http://schemas.microsoft.com/office/drawing/2014/main" id="{ECD27EE0-045E-2D24-FEF4-005A53D7DEA1}"/>
              </a:ext>
            </a:extLst>
          </p:cNvPr>
          <p:cNvSpPr txBox="1">
            <a:spLocks/>
          </p:cNvSpPr>
          <p:nvPr/>
        </p:nvSpPr>
        <p:spPr>
          <a:xfrm>
            <a:off x="3198845" y="6332378"/>
            <a:ext cx="7086600" cy="733425"/>
          </a:xfrm>
          <a:prstGeom prst="rect">
            <a:avLst/>
          </a:prstGeom>
          <a:noFill/>
          <a:ln>
            <a:noFill/>
            <a:miter lim="800000"/>
          </a:ln>
        </p:spPr>
        <p:txBody>
          <a:bodyPr vert="horz" lIns="135000" tIns="0" rIns="135000" bIns="0" rtlCol="0" anchor="ctr" anchorCtr="0">
            <a:noAutofit/>
          </a:bodyPr>
          <a:lstStyle>
            <a:defPPr>
              <a:defRPr lang="en-US"/>
            </a:defPPr>
            <a:lvl1pPr marL="257175" indent="-257175"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dirty="0">
                <a:latin typeface="BlinkMacSystemFont"/>
              </a:rPr>
              <a:t>NICE-SUGAR Study Investigators, N </a:t>
            </a:r>
            <a:r>
              <a:rPr lang="en-US" dirty="0" err="1">
                <a:latin typeface="BlinkMacSystemFont"/>
              </a:rPr>
              <a:t>Engl</a:t>
            </a:r>
            <a:r>
              <a:rPr lang="en-US" dirty="0">
                <a:latin typeface="BlinkMacSystemFont"/>
              </a:rPr>
              <a:t> J Med. 2009 Mar 26;360(13):1283-97</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normAutofit fontScale="90000"/>
          </a:bodyPr>
          <a:lstStyle/>
          <a:p>
            <a:r>
              <a:rPr lang="en-US" dirty="0"/>
              <a:t>How do we manage diabetes in the hospital?</a:t>
            </a:r>
            <a:br>
              <a:rPr lang="en-US" dirty="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GLYCEMIC GOALS</a:t>
            </a:r>
          </a:p>
        </p:txBody>
      </p:sp>
      <p:sp>
        <p:nvSpPr>
          <p:cNvPr id="3" name="Content Placeholder 2"/>
          <p:cNvSpPr>
            <a:spLocks noGrp="1"/>
          </p:cNvSpPr>
          <p:nvPr>
            <p:ph idx="1"/>
          </p:nvPr>
        </p:nvSpPr>
        <p:spPr>
          <a:xfrm>
            <a:off x="1981200" y="1417639"/>
            <a:ext cx="8229600" cy="4708525"/>
          </a:xfrm>
        </p:spPr>
        <p:txBody>
          <a:bodyPr>
            <a:normAutofit/>
          </a:bodyPr>
          <a:lstStyle/>
          <a:p>
            <a:r>
              <a:rPr lang="en-US" dirty="0"/>
              <a:t>Goal for insulin treatment: 140-180 mg/dL </a:t>
            </a:r>
          </a:p>
          <a:p>
            <a:pPr lvl="1"/>
            <a:r>
              <a:rPr lang="en-US" dirty="0"/>
              <a:t>110-140 only in critically ill, post surgical patients where hypoglycemia avoided</a:t>
            </a:r>
          </a:p>
          <a:p>
            <a:r>
              <a:rPr lang="en-US" dirty="0"/>
              <a:t>If 2 readings &gt;180 in 24 hours, insulin should be added</a:t>
            </a:r>
          </a:p>
          <a:p>
            <a:r>
              <a:rPr lang="en-US" dirty="0"/>
              <a:t>Hypoglycemia Definitions:</a:t>
            </a:r>
          </a:p>
          <a:p>
            <a:pPr lvl="1"/>
            <a:r>
              <a:rPr lang="en-US" dirty="0"/>
              <a:t>Level 1: 54-70 mg/dL</a:t>
            </a:r>
          </a:p>
          <a:p>
            <a:pPr lvl="1"/>
            <a:r>
              <a:rPr lang="en-US" dirty="0">
                <a:solidFill>
                  <a:srgbClr val="FF0000"/>
                </a:solidFill>
              </a:rPr>
              <a:t>*</a:t>
            </a:r>
            <a:r>
              <a:rPr lang="en-US" dirty="0"/>
              <a:t>Level 2: &lt; 54 mg/dL when symptoms begin</a:t>
            </a:r>
          </a:p>
          <a:p>
            <a:pPr lvl="1"/>
            <a:r>
              <a:rPr lang="en-US" dirty="0">
                <a:solidFill>
                  <a:srgbClr val="FF0000"/>
                </a:solidFill>
              </a:rPr>
              <a:t>*</a:t>
            </a:r>
            <a:r>
              <a:rPr lang="en-US" dirty="0"/>
              <a:t>Level 3: altered mental and/or physical functioning, requiring assistance for recover</a:t>
            </a:r>
          </a:p>
          <a:p>
            <a:pPr marL="457200" lvl="1"/>
            <a:r>
              <a:rPr lang="en-US" dirty="0">
                <a:solidFill>
                  <a:srgbClr val="FF0000"/>
                </a:solidFill>
              </a:rPr>
              <a:t>*requires immediate correction of low blood glucose</a:t>
            </a:r>
          </a:p>
        </p:txBody>
      </p:sp>
      <p:sp>
        <p:nvSpPr>
          <p:cNvPr id="4" name="Footer Placeholder 3">
            <a:extLst>
              <a:ext uri="{FF2B5EF4-FFF2-40B4-BE49-F238E27FC236}">
                <a16:creationId xmlns:a16="http://schemas.microsoft.com/office/drawing/2014/main" id="{2D595E8E-D4C3-2902-E42E-60F165539327}"/>
              </a:ext>
            </a:extLst>
          </p:cNvPr>
          <p:cNvSpPr txBox="1">
            <a:spLocks/>
          </p:cNvSpPr>
          <p:nvPr/>
        </p:nvSpPr>
        <p:spPr>
          <a:xfrm>
            <a:off x="2523930" y="6263303"/>
            <a:ext cx="8839200" cy="733425"/>
          </a:xfrm>
          <a:prstGeom prst="rect">
            <a:avLst/>
          </a:prstGeom>
          <a:noFill/>
          <a:ln>
            <a:noFill/>
            <a:miter lim="800000"/>
          </a:ln>
        </p:spPr>
        <p:txBody>
          <a:bodyPr vert="horz" lIns="135000" tIns="0" rIns="135000" bIns="0" rtlCol="0" anchor="ctr" anchorCtr="0">
            <a:noAutofit/>
          </a:bodyPr>
          <a:lstStyle>
            <a:defPPr>
              <a:defRPr lang="en-US"/>
            </a:defPPr>
            <a:lvl1pPr marL="257175" indent="-257175"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dirty="0"/>
              <a:t>American Diabetes Association Professional Practice Committee; </a:t>
            </a:r>
            <a:r>
              <a:rPr lang="en-US" i="1" dirty="0"/>
              <a:t>Diabetes Care</a:t>
            </a:r>
            <a:r>
              <a:rPr lang="en-US" dirty="0"/>
              <a:t> 1 January 2022; 45 (Supplement_1): S244–S253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874044" y="6407605"/>
            <a:ext cx="8443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8275" indent="-168275"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lnSpc>
                <a:spcPct val="90000"/>
              </a:lnSpc>
              <a:spcBef>
                <a:spcPct val="5000"/>
              </a:spcBef>
              <a:buFontTx/>
              <a:buAutoNum type="arabicPeriod"/>
            </a:pPr>
            <a:r>
              <a:rPr lang="en-US" sz="1000" dirty="0">
                <a:cs typeface="Times New Roman" panose="02020603050405020304" pitchFamily="18" charset="0"/>
              </a:rPr>
              <a:t>ACE/ADA Task Force on Inpatient Diabetes. </a:t>
            </a:r>
            <a:r>
              <a:rPr lang="en-US" sz="1000" i="1" dirty="0">
                <a:cs typeface="Times New Roman" panose="02020603050405020304" pitchFamily="18" charset="0"/>
              </a:rPr>
              <a:t>Diabetes Care.</a:t>
            </a:r>
            <a:r>
              <a:rPr lang="en-US" sz="1000" dirty="0">
                <a:cs typeface="Times New Roman" panose="02020603050405020304" pitchFamily="18" charset="0"/>
              </a:rPr>
              <a:t> 2006 &amp; 2009 &amp; 2002</a:t>
            </a:r>
          </a:p>
          <a:p>
            <a:pPr fontAlgn="base"/>
            <a:r>
              <a:rPr lang="en-US" sz="1000" i="1" dirty="0">
                <a:cs typeface="Times New Roman" panose="02020603050405020304" pitchFamily="18" charset="0"/>
              </a:rPr>
              <a:t>2. Diabetes Care.</a:t>
            </a:r>
            <a:r>
              <a:rPr lang="en-US" sz="1000" dirty="0">
                <a:cs typeface="Times New Roman" panose="02020603050405020304" pitchFamily="18" charset="0"/>
              </a:rPr>
              <a:t> 2009;31(suppl 1):S1-S110. 3.  </a:t>
            </a:r>
            <a:r>
              <a:rPr lang="en-US" sz="1000" i="1" dirty="0">
                <a:cs typeface="Times New Roman" panose="02020603050405020304" pitchFamily="18" charset="0"/>
              </a:rPr>
              <a:t>J Hosp Med  </a:t>
            </a:r>
            <a:r>
              <a:rPr lang="en-US" sz="1000" dirty="0">
                <a:cs typeface="Times New Roman" panose="02020603050405020304" pitchFamily="18" charset="0"/>
              </a:rPr>
              <a:t>2008;3(Suppl.):29–41 4. </a:t>
            </a:r>
            <a:r>
              <a:rPr lang="en-US" sz="1000" dirty="0" err="1">
                <a:cs typeface="Times New Roman" panose="02020603050405020304" pitchFamily="18" charset="0"/>
              </a:rPr>
              <a:t>Korytowski</a:t>
            </a:r>
            <a:r>
              <a:rPr lang="en-US" sz="1000" dirty="0">
                <a:cs typeface="Times New Roman" panose="02020603050405020304" pitchFamily="18" charset="0"/>
              </a:rPr>
              <a:t> MT et al, JCEM, 107(8) 2022, pp2101-2128</a:t>
            </a:r>
          </a:p>
          <a:p>
            <a:pPr algn="l" fontAlgn="base" latinLnBrk="0"/>
            <a:endParaRPr lang="en-US" sz="1000" dirty="0">
              <a:cs typeface="Times New Roman" panose="02020603050405020304" pitchFamily="18" charset="0"/>
            </a:endParaRPr>
          </a:p>
          <a:p>
            <a:pPr eaLnBrk="1" hangingPunct="1">
              <a:lnSpc>
                <a:spcPct val="90000"/>
              </a:lnSpc>
              <a:spcBef>
                <a:spcPct val="5000"/>
              </a:spcBef>
              <a:buFontTx/>
              <a:buAutoNum type="arabicPeriod"/>
            </a:pPr>
            <a:endParaRPr lang="en-US" sz="1000" dirty="0">
              <a:cs typeface="Times New Roman" panose="02020603050405020304" pitchFamily="18" charset="0"/>
            </a:endParaRPr>
          </a:p>
        </p:txBody>
      </p:sp>
      <p:sp>
        <p:nvSpPr>
          <p:cNvPr id="15363" name="AutoShape 4"/>
          <p:cNvSpPr>
            <a:spLocks noChangeAspect="1" noChangeArrowheads="1" noTextEdit="1"/>
          </p:cNvSpPr>
          <p:nvPr/>
        </p:nvSpPr>
        <p:spPr bwMode="auto">
          <a:xfrm>
            <a:off x="1754188" y="1828801"/>
            <a:ext cx="8686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 name="_s386062"/>
          <p:cNvSpPr>
            <a:spLocks noChangeArrowheads="1"/>
          </p:cNvSpPr>
          <p:nvPr/>
        </p:nvSpPr>
        <p:spPr bwMode="auto">
          <a:xfrm>
            <a:off x="4905376" y="1425576"/>
            <a:ext cx="4162425" cy="860425"/>
          </a:xfrm>
          <a:prstGeom prst="roundRect">
            <a:avLst>
              <a:gd name="adj" fmla="val 16667"/>
            </a:avLst>
          </a:prstGeom>
          <a:solidFill>
            <a:schemeClr val="accent1">
              <a:lumMod val="60000"/>
              <a:lumOff val="40000"/>
            </a:schemeClr>
          </a:solidFill>
          <a:ln w="28575">
            <a:noFill/>
            <a:round/>
            <a:headEnd/>
            <a:tailEnd/>
          </a:ln>
        </p:spPr>
        <p:txBody>
          <a:bodyPr lIns="0" tIns="0" rIns="0" bIns="0" anchor="ctr"/>
          <a:lstStyle/>
          <a:p>
            <a:pPr algn="ctr">
              <a:defRPr/>
            </a:pPr>
            <a:r>
              <a:rPr lang="en-US" sz="2400" dirty="0">
                <a:solidFill>
                  <a:schemeClr val="bg1"/>
                </a:solidFill>
                <a:latin typeface="Arial" pitchFamily="34" charset="0"/>
              </a:rPr>
              <a:t>Antihyperglycemic Therapy</a:t>
            </a:r>
          </a:p>
        </p:txBody>
      </p:sp>
      <p:sp>
        <p:nvSpPr>
          <p:cNvPr id="6" name="_s386063"/>
          <p:cNvSpPr>
            <a:spLocks noChangeArrowheads="1"/>
          </p:cNvSpPr>
          <p:nvPr/>
        </p:nvSpPr>
        <p:spPr bwMode="auto">
          <a:xfrm>
            <a:off x="3597276" y="2795588"/>
            <a:ext cx="3159125" cy="1166812"/>
          </a:xfrm>
          <a:prstGeom prst="roundRect">
            <a:avLst>
              <a:gd name="adj" fmla="val 16667"/>
            </a:avLst>
          </a:prstGeom>
          <a:solidFill>
            <a:srgbClr val="00B0F0"/>
          </a:solidFill>
          <a:ln w="28575">
            <a:noFill/>
            <a:round/>
            <a:headEnd/>
            <a:tailEnd/>
          </a:ln>
        </p:spPr>
        <p:txBody>
          <a:bodyPr lIns="0" tIns="0" rIns="0" bIns="0" anchor="ctr"/>
          <a:lstStyle/>
          <a:p>
            <a:pPr algn="ctr">
              <a:defRPr/>
            </a:pPr>
            <a:r>
              <a:rPr lang="en-US" sz="2400" b="1" dirty="0">
                <a:solidFill>
                  <a:schemeClr val="bg1"/>
                </a:solidFill>
                <a:latin typeface="Arial" pitchFamily="34" charset="0"/>
              </a:rPr>
              <a:t>Insulin</a:t>
            </a:r>
            <a:r>
              <a:rPr lang="en-US" sz="2400" dirty="0">
                <a:solidFill>
                  <a:schemeClr val="bg1"/>
                </a:solidFill>
                <a:latin typeface="Arial" pitchFamily="34" charset="0"/>
              </a:rPr>
              <a:t> </a:t>
            </a:r>
          </a:p>
          <a:p>
            <a:pPr algn="ctr">
              <a:defRPr/>
            </a:pPr>
            <a:r>
              <a:rPr lang="en-US" sz="2400" dirty="0">
                <a:solidFill>
                  <a:schemeClr val="bg1"/>
                </a:solidFill>
                <a:latin typeface="Arial" pitchFamily="34" charset="0"/>
              </a:rPr>
              <a:t>Recommended</a:t>
            </a:r>
          </a:p>
          <a:p>
            <a:pPr algn="ctr">
              <a:defRPr/>
            </a:pPr>
            <a:endParaRPr lang="en-US" sz="2400" dirty="0">
              <a:solidFill>
                <a:schemeClr val="bg1"/>
              </a:solidFill>
              <a:latin typeface="Arial" pitchFamily="34" charset="0"/>
            </a:endParaRPr>
          </a:p>
        </p:txBody>
      </p:sp>
      <p:sp>
        <p:nvSpPr>
          <p:cNvPr id="7" name="_s386064"/>
          <p:cNvSpPr>
            <a:spLocks noChangeArrowheads="1"/>
          </p:cNvSpPr>
          <p:nvPr/>
        </p:nvSpPr>
        <p:spPr bwMode="auto">
          <a:xfrm>
            <a:off x="7278688" y="2795588"/>
            <a:ext cx="3159125" cy="1166812"/>
          </a:xfrm>
          <a:prstGeom prst="roundRect">
            <a:avLst>
              <a:gd name="adj" fmla="val 16667"/>
            </a:avLst>
          </a:prstGeom>
          <a:solidFill>
            <a:srgbClr val="00B0F0"/>
          </a:solidFill>
          <a:ln w="28575">
            <a:noFill/>
            <a:round/>
            <a:headEnd/>
            <a:tailEnd/>
          </a:ln>
        </p:spPr>
        <p:txBody>
          <a:bodyPr lIns="0" tIns="0" rIns="0" bIns="0" anchor="ctr"/>
          <a:lstStyle/>
          <a:p>
            <a:pPr algn="ctr">
              <a:defRPr/>
            </a:pPr>
            <a:r>
              <a:rPr lang="en-US" sz="2400" b="1" dirty="0">
                <a:solidFill>
                  <a:schemeClr val="bg1"/>
                </a:solidFill>
                <a:latin typeface="Arial" pitchFamily="34" charset="0"/>
              </a:rPr>
              <a:t>OADs</a:t>
            </a:r>
            <a:r>
              <a:rPr lang="en-US" sz="2400" dirty="0">
                <a:solidFill>
                  <a:schemeClr val="bg1"/>
                </a:solidFill>
                <a:latin typeface="Arial" pitchFamily="34" charset="0"/>
              </a:rPr>
              <a:t>  </a:t>
            </a:r>
            <a:br>
              <a:rPr lang="en-US" sz="2400" dirty="0">
                <a:solidFill>
                  <a:schemeClr val="bg1"/>
                </a:solidFill>
                <a:latin typeface="Arial" pitchFamily="34" charset="0"/>
              </a:rPr>
            </a:br>
            <a:r>
              <a:rPr lang="en-US" sz="2400" dirty="0">
                <a:solidFill>
                  <a:schemeClr val="bg1"/>
                </a:solidFill>
                <a:latin typeface="Arial" pitchFamily="34" charset="0"/>
              </a:rPr>
              <a:t>Can continue in certain circumstances</a:t>
            </a:r>
          </a:p>
        </p:txBody>
      </p:sp>
      <p:sp>
        <p:nvSpPr>
          <p:cNvPr id="8" name="_s386065"/>
          <p:cNvSpPr>
            <a:spLocks noChangeArrowheads="1"/>
          </p:cNvSpPr>
          <p:nvPr/>
        </p:nvSpPr>
        <p:spPr bwMode="auto">
          <a:xfrm>
            <a:off x="2144714" y="4438650"/>
            <a:ext cx="3006725" cy="1657350"/>
          </a:xfrm>
          <a:prstGeom prst="roundRect">
            <a:avLst>
              <a:gd name="adj" fmla="val 16667"/>
            </a:avLst>
          </a:prstGeom>
          <a:solidFill>
            <a:srgbClr val="00B0F0"/>
          </a:solidFill>
          <a:ln w="28575">
            <a:noFill/>
            <a:round/>
            <a:headEnd/>
            <a:tailEnd/>
          </a:ln>
        </p:spPr>
        <p:txBody>
          <a:bodyPr lIns="0" tIns="0" rIns="0" bIns="0" anchor="ctr"/>
          <a:lstStyle/>
          <a:p>
            <a:pPr algn="ctr">
              <a:defRPr/>
            </a:pPr>
            <a:r>
              <a:rPr lang="en-US" sz="2400" b="1" dirty="0">
                <a:solidFill>
                  <a:schemeClr val="bg1"/>
                </a:solidFill>
                <a:latin typeface="Arial" pitchFamily="34" charset="0"/>
              </a:rPr>
              <a:t>IV Insulin</a:t>
            </a:r>
          </a:p>
          <a:p>
            <a:pPr algn="ctr">
              <a:defRPr/>
            </a:pPr>
            <a:endParaRPr lang="en-US" sz="800" dirty="0">
              <a:solidFill>
                <a:schemeClr val="bg1"/>
              </a:solidFill>
              <a:latin typeface="Arial" pitchFamily="34" charset="0"/>
            </a:endParaRPr>
          </a:p>
          <a:p>
            <a:pPr algn="ctr">
              <a:defRPr/>
            </a:pPr>
            <a:r>
              <a:rPr lang="en-US" sz="2400" dirty="0">
                <a:solidFill>
                  <a:schemeClr val="bg1"/>
                </a:solidFill>
                <a:latin typeface="Arial" pitchFamily="34" charset="0"/>
              </a:rPr>
              <a:t>Critically ill patients in the ICU</a:t>
            </a:r>
          </a:p>
        </p:txBody>
      </p:sp>
      <p:sp>
        <p:nvSpPr>
          <p:cNvPr id="9" name="_s386066"/>
          <p:cNvSpPr>
            <a:spLocks noChangeArrowheads="1"/>
          </p:cNvSpPr>
          <p:nvPr/>
        </p:nvSpPr>
        <p:spPr bwMode="auto">
          <a:xfrm>
            <a:off x="5334001" y="4438650"/>
            <a:ext cx="3159125" cy="1657350"/>
          </a:xfrm>
          <a:prstGeom prst="roundRect">
            <a:avLst>
              <a:gd name="adj" fmla="val 16667"/>
            </a:avLst>
          </a:prstGeom>
          <a:solidFill>
            <a:srgbClr val="00B0F0"/>
          </a:solidFill>
          <a:ln w="28575">
            <a:noFill/>
            <a:round/>
            <a:headEnd/>
            <a:tailEnd/>
          </a:ln>
        </p:spPr>
        <p:txBody>
          <a:bodyPr lIns="0" tIns="0" rIns="0" bIns="0" anchor="ctr"/>
          <a:lstStyle/>
          <a:p>
            <a:pPr algn="ctr">
              <a:defRPr/>
            </a:pPr>
            <a:r>
              <a:rPr lang="en-US" sz="2400" b="1" dirty="0">
                <a:solidFill>
                  <a:schemeClr val="bg1"/>
                </a:solidFill>
                <a:latin typeface="Arial" pitchFamily="34" charset="0"/>
              </a:rPr>
              <a:t>SC Insulin</a:t>
            </a:r>
          </a:p>
          <a:p>
            <a:pPr algn="ctr">
              <a:defRPr/>
            </a:pPr>
            <a:endParaRPr lang="en-US" sz="800" dirty="0">
              <a:solidFill>
                <a:schemeClr val="bg1"/>
              </a:solidFill>
              <a:latin typeface="Arial" pitchFamily="34" charset="0"/>
            </a:endParaRPr>
          </a:p>
          <a:p>
            <a:pPr algn="ctr">
              <a:defRPr/>
            </a:pPr>
            <a:r>
              <a:rPr lang="en-US" sz="2400" dirty="0">
                <a:solidFill>
                  <a:schemeClr val="bg1"/>
                </a:solidFill>
                <a:latin typeface="Arial" pitchFamily="34" charset="0"/>
              </a:rPr>
              <a:t>Non-critically ill patients</a:t>
            </a:r>
          </a:p>
        </p:txBody>
      </p:sp>
      <p:sp>
        <p:nvSpPr>
          <p:cNvPr id="12" name="Rectangle 18"/>
          <p:cNvSpPr txBox="1">
            <a:spLocks noChangeArrowheads="1"/>
          </p:cNvSpPr>
          <p:nvPr/>
        </p:nvSpPr>
        <p:spPr>
          <a:xfrm>
            <a:off x="1752600" y="76200"/>
            <a:ext cx="8534400" cy="1143000"/>
          </a:xfrm>
          <a:prstGeom prst="rect">
            <a:avLst/>
          </a:prstGeom>
        </p:spPr>
        <p:txBody>
          <a:bodyPr/>
          <a:lstStyle/>
          <a:p>
            <a:pPr>
              <a:lnSpc>
                <a:spcPct val="90000"/>
              </a:lnSpc>
              <a:defRPr/>
            </a:pPr>
            <a:r>
              <a:rPr lang="en-US" sz="3600" kern="0" dirty="0">
                <a:latin typeface="+mj-lt"/>
                <a:ea typeface="+mj-ea"/>
                <a:cs typeface="+mj-cs"/>
              </a:rPr>
              <a:t>Recommendations for Managing Patients With Diabetes in the Hospital Setting</a:t>
            </a:r>
          </a:p>
        </p:txBody>
      </p:sp>
      <p:cxnSp>
        <p:nvCxnSpPr>
          <p:cNvPr id="783370" name="_s386061"/>
          <p:cNvCxnSpPr>
            <a:cxnSpLocks noChangeShapeType="1"/>
          </p:cNvCxnSpPr>
          <p:nvPr/>
        </p:nvCxnSpPr>
        <p:spPr bwMode="auto">
          <a:xfrm rot="-5400000">
            <a:off x="5930109" y="1554957"/>
            <a:ext cx="334963" cy="1841500"/>
          </a:xfrm>
          <a:prstGeom prst="bentConnector3">
            <a:avLst>
              <a:gd name="adj1" fmla="val 49764"/>
            </a:avLst>
          </a:prstGeom>
          <a:ln w="28575">
            <a:solidFill>
              <a:schemeClr val="tx1"/>
            </a:solidFill>
            <a:headEnd type="triangle" w="lg" len="med"/>
            <a:tailEnd/>
          </a:ln>
        </p:spPr>
        <p:style>
          <a:lnRef idx="1">
            <a:schemeClr val="dk1"/>
          </a:lnRef>
          <a:fillRef idx="0">
            <a:schemeClr val="dk1"/>
          </a:fillRef>
          <a:effectRef idx="0">
            <a:schemeClr val="dk1"/>
          </a:effectRef>
          <a:fontRef idx="minor">
            <a:schemeClr val="tx1"/>
          </a:fontRef>
        </p:style>
      </p:cxnSp>
      <p:cxnSp>
        <p:nvCxnSpPr>
          <p:cNvPr id="783371" name="_s386061"/>
          <p:cNvCxnSpPr>
            <a:cxnSpLocks noChangeShapeType="1"/>
          </p:cNvCxnSpPr>
          <p:nvPr/>
        </p:nvCxnSpPr>
        <p:spPr bwMode="auto">
          <a:xfrm rot="5400000" flipH="1">
            <a:off x="7773195" y="1729582"/>
            <a:ext cx="201612" cy="1692275"/>
          </a:xfrm>
          <a:prstGeom prst="bentConnector2">
            <a:avLst/>
          </a:prstGeom>
          <a:ln w="28575">
            <a:solidFill>
              <a:schemeClr val="tx1"/>
            </a:solidFill>
            <a:headEnd type="triangle" w="lg" len="med"/>
            <a:tailEnd/>
          </a:ln>
        </p:spPr>
        <p:style>
          <a:lnRef idx="1">
            <a:schemeClr val="dk1"/>
          </a:lnRef>
          <a:fillRef idx="0">
            <a:schemeClr val="dk1"/>
          </a:fillRef>
          <a:effectRef idx="0">
            <a:schemeClr val="dk1"/>
          </a:effectRef>
          <a:fontRef idx="minor">
            <a:schemeClr val="tx1"/>
          </a:fontRef>
        </p:style>
      </p:cxnSp>
      <p:cxnSp>
        <p:nvCxnSpPr>
          <p:cNvPr id="17" name="_s386058"/>
          <p:cNvCxnSpPr>
            <a:cxnSpLocks noChangeShapeType="1"/>
          </p:cNvCxnSpPr>
          <p:nvPr/>
        </p:nvCxnSpPr>
        <p:spPr bwMode="auto">
          <a:xfrm rot="5400000" flipH="1">
            <a:off x="5978530" y="3227389"/>
            <a:ext cx="373063" cy="1843087"/>
          </a:xfrm>
          <a:prstGeom prst="bentConnector3">
            <a:avLst>
              <a:gd name="adj1" fmla="val 50213"/>
            </a:avLst>
          </a:prstGeom>
          <a:ln w="28575">
            <a:solidFill>
              <a:schemeClr val="tx1"/>
            </a:solidFill>
            <a:headEnd type="triangle" w="lg" len="med"/>
            <a:tailEnd/>
          </a:ln>
        </p:spPr>
        <p:style>
          <a:lnRef idx="1">
            <a:schemeClr val="dk1"/>
          </a:lnRef>
          <a:fillRef idx="0">
            <a:schemeClr val="dk1"/>
          </a:fillRef>
          <a:effectRef idx="0">
            <a:schemeClr val="dk1"/>
          </a:effectRef>
          <a:fontRef idx="minor">
            <a:schemeClr val="tx1"/>
          </a:fontRef>
        </p:style>
      </p:cxnSp>
      <p:cxnSp>
        <p:nvCxnSpPr>
          <p:cNvPr id="18" name="_s386059"/>
          <p:cNvCxnSpPr>
            <a:cxnSpLocks noChangeShapeType="1"/>
          </p:cNvCxnSpPr>
          <p:nvPr/>
        </p:nvCxnSpPr>
        <p:spPr bwMode="auto">
          <a:xfrm rot="-5400000">
            <a:off x="4135442" y="3227388"/>
            <a:ext cx="373063" cy="1843088"/>
          </a:xfrm>
          <a:prstGeom prst="bentConnector3">
            <a:avLst>
              <a:gd name="adj1" fmla="val 50213"/>
            </a:avLst>
          </a:prstGeom>
          <a:ln w="28575">
            <a:solidFill>
              <a:schemeClr val="tx1"/>
            </a:solidFill>
            <a:headEnd type="triangle" w="lg" len="med"/>
            <a:tailEnd/>
          </a:ln>
        </p:spPr>
        <p:style>
          <a:lnRef idx="1">
            <a:schemeClr val="dk1"/>
          </a:lnRef>
          <a:fillRef idx="0">
            <a:schemeClr val="dk1"/>
          </a:fillRef>
          <a:effectRef idx="0">
            <a:schemeClr val="dk1"/>
          </a:effectRef>
          <a:fontRef idx="minor">
            <a:schemeClr val="tx1"/>
          </a:fontRef>
        </p:style>
      </p:cxnSp>
      <p:sp>
        <p:nvSpPr>
          <p:cNvPr id="15374" name="Rectangle 6"/>
          <p:cNvSpPr>
            <a:spLocks noChangeArrowheads="1"/>
          </p:cNvSpPr>
          <p:nvPr/>
        </p:nvSpPr>
        <p:spPr bwMode="auto">
          <a:xfrm>
            <a:off x="2057400" y="1219200"/>
            <a:ext cx="8077200" cy="46038"/>
          </a:xfrm>
          <a:prstGeom prst="rect">
            <a:avLst/>
          </a:prstGeom>
          <a:gradFill rotWithShape="0">
            <a:gsLst>
              <a:gs pos="0">
                <a:srgbClr val="FF0000"/>
              </a:gs>
              <a:gs pos="100000">
                <a:srgbClr val="13017C"/>
              </a:gs>
            </a:gsLst>
            <a:lin ang="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219" y="411957"/>
            <a:ext cx="8229600" cy="1143000"/>
          </a:xfrm>
        </p:spPr>
        <p:txBody>
          <a:bodyPr>
            <a:normAutofit fontScale="90000"/>
          </a:bodyPr>
          <a:lstStyle/>
          <a:p>
            <a:r>
              <a:rPr lang="en-US" sz="3600" dirty="0"/>
              <a:t>Most oral agents are relatively contraindicated during acute illness</a:t>
            </a:r>
            <a:br>
              <a:rPr lang="en-US" sz="3600" dirty="0"/>
            </a:br>
            <a:r>
              <a:rPr lang="en-US" sz="3600" dirty="0"/>
              <a:t>Consider starting closer to discharge </a:t>
            </a:r>
            <a:br>
              <a:rPr lang="en-US" sz="3600" dirty="0"/>
            </a:br>
            <a:endParaRPr lang="en-US" sz="3600" dirty="0"/>
          </a:p>
        </p:txBody>
      </p:sp>
      <p:sp>
        <p:nvSpPr>
          <p:cNvPr id="3" name="Content Placeholder 2"/>
          <p:cNvSpPr>
            <a:spLocks noGrp="1"/>
          </p:cNvSpPr>
          <p:nvPr>
            <p:ph idx="1"/>
          </p:nvPr>
        </p:nvSpPr>
        <p:spPr>
          <a:xfrm>
            <a:off x="381001" y="1957233"/>
            <a:ext cx="11429998" cy="4318187"/>
          </a:xfrm>
        </p:spPr>
        <p:txBody>
          <a:bodyPr>
            <a:normAutofit/>
          </a:bodyPr>
          <a:lstStyle/>
          <a:p>
            <a:r>
              <a:rPr lang="en-US" dirty="0" err="1">
                <a:latin typeface="+mj-lt"/>
              </a:rPr>
              <a:t>Metformin</a:t>
            </a:r>
            <a:r>
              <a:rPr lang="en-US" dirty="0">
                <a:latin typeface="+mj-lt"/>
              </a:rPr>
              <a:t> is contraindicated with </a:t>
            </a:r>
          </a:p>
          <a:p>
            <a:pPr lvl="1"/>
            <a:r>
              <a:rPr lang="en-US" dirty="0">
                <a:latin typeface="+mj-lt"/>
              </a:rPr>
              <a:t>renal failure , GFR &lt; 30 with IV contrast, symptomatic heart failure, hypoxia , acidosis </a:t>
            </a:r>
          </a:p>
          <a:p>
            <a:r>
              <a:rPr lang="en-US" i="0" dirty="0">
                <a:effectLst/>
                <a:latin typeface="+mj-lt"/>
              </a:rPr>
              <a:t>Thiazolidinediones</a:t>
            </a:r>
            <a:r>
              <a:rPr lang="en-US" dirty="0">
                <a:latin typeface="+mj-lt"/>
              </a:rPr>
              <a:t> are contraindicated with </a:t>
            </a:r>
          </a:p>
          <a:p>
            <a:pPr lvl="1"/>
            <a:r>
              <a:rPr lang="en-US" dirty="0">
                <a:latin typeface="+mj-lt"/>
              </a:rPr>
              <a:t>Fluid retention , Heart failure </a:t>
            </a:r>
          </a:p>
          <a:p>
            <a:r>
              <a:rPr lang="en-US" dirty="0" err="1">
                <a:latin typeface="+mj-lt"/>
              </a:rPr>
              <a:t>Sulfonylureas</a:t>
            </a:r>
            <a:r>
              <a:rPr lang="en-US" dirty="0">
                <a:latin typeface="+mj-lt"/>
              </a:rPr>
              <a:t> can cause unpredictable and severe hypoglycemia</a:t>
            </a:r>
          </a:p>
          <a:p>
            <a:r>
              <a:rPr lang="en-US" dirty="0">
                <a:latin typeface="+mj-lt"/>
              </a:rPr>
              <a:t>GLP-1 injectables can cause nausea, vomiting, and diarrhea</a:t>
            </a:r>
          </a:p>
          <a:p>
            <a:r>
              <a:rPr lang="en-US" dirty="0">
                <a:latin typeface="+mj-lt"/>
              </a:rPr>
              <a:t>SGLT-2 can cause dehydration and euglycemic DKA, should be held 72h prior to major surgery</a:t>
            </a:r>
          </a:p>
          <a:p>
            <a:r>
              <a:rPr lang="en-US" dirty="0">
                <a:latin typeface="+mj-lt"/>
              </a:rPr>
              <a:t>DPP-4 inhibitors are well tolerated </a:t>
            </a:r>
          </a:p>
          <a:p>
            <a:endParaRPr lang="en-US" dirty="0">
              <a:latin typeface="+mj-lt"/>
            </a:endParaRPr>
          </a:p>
          <a:p>
            <a:endParaRPr lang="en-US" dirty="0">
              <a:latin typeface="+mj-lt"/>
            </a:endParaRPr>
          </a:p>
          <a:p>
            <a:endParaRPr lang="en-US" dirty="0">
              <a:latin typeface="+mj-lt"/>
            </a:endParaRPr>
          </a:p>
        </p:txBody>
      </p:sp>
      <p:sp>
        <p:nvSpPr>
          <p:cNvPr id="4" name="Footer Placeholder 3">
            <a:extLst>
              <a:ext uri="{FF2B5EF4-FFF2-40B4-BE49-F238E27FC236}">
                <a16:creationId xmlns:a16="http://schemas.microsoft.com/office/drawing/2014/main" id="{915E6D6F-5944-5109-4BA8-A57CD4781E98}"/>
              </a:ext>
            </a:extLst>
          </p:cNvPr>
          <p:cNvSpPr txBox="1">
            <a:spLocks/>
          </p:cNvSpPr>
          <p:nvPr/>
        </p:nvSpPr>
        <p:spPr>
          <a:xfrm>
            <a:off x="1600200" y="6216650"/>
            <a:ext cx="8839200" cy="733425"/>
          </a:xfrm>
          <a:prstGeom prst="rect">
            <a:avLst/>
          </a:prstGeom>
          <a:noFill/>
          <a:ln>
            <a:noFill/>
            <a:miter lim="800000"/>
          </a:ln>
        </p:spPr>
        <p:txBody>
          <a:bodyPr vert="horz" lIns="135000" tIns="0" rIns="135000" bIns="0" rtlCol="0" anchor="ctr" anchorCtr="0">
            <a:noAutofit/>
          </a:bodyPr>
          <a:lstStyle>
            <a:defPPr>
              <a:defRPr lang="en-US"/>
            </a:defPPr>
            <a:lvl1pPr marL="257175" indent="-257175"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latinLnBrk="0"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dirty="0" err="1">
                <a:latin typeface="Source Sans Pro" panose="020B0503030403020204" pitchFamily="34" charset="0"/>
              </a:rPr>
              <a:t>Umpierrez</a:t>
            </a:r>
            <a:r>
              <a:rPr lang="en-US" dirty="0">
                <a:latin typeface="Source Sans Pro" panose="020B0503030403020204" pitchFamily="34" charset="0"/>
              </a:rPr>
              <a:t>, GE et al. JCEM , 97 (1) 2012, pp 16–38</a:t>
            </a:r>
          </a:p>
          <a:p>
            <a:pPr marL="0" indent="0" eaLnBrk="1" hangingPunct="1">
              <a:spcBef>
                <a:spcPct val="0"/>
              </a:spcBef>
              <a:spcAft>
                <a:spcPts val="450"/>
              </a:spcAft>
              <a:buNone/>
            </a:pPr>
            <a:r>
              <a:rPr lang="en-US" dirty="0" err="1">
                <a:latin typeface="Source Sans Pro" panose="020B0503030403020204" pitchFamily="34" charset="0"/>
              </a:rPr>
              <a:t>Korytowski</a:t>
            </a:r>
            <a:r>
              <a:rPr lang="en-US" dirty="0">
                <a:latin typeface="Source Sans Pro" panose="020B0503030403020204" pitchFamily="34" charset="0"/>
              </a:rPr>
              <a:t> MT et al, JCEM, 107(8) 2022, pp2101-2128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274638"/>
            <a:ext cx="8686800" cy="868362"/>
          </a:xfrm>
        </p:spPr>
        <p:txBody>
          <a:bodyPr>
            <a:normAutofit fontScale="90000"/>
          </a:bodyPr>
          <a:lstStyle/>
          <a:p>
            <a:pPr>
              <a:defRPr/>
            </a:pPr>
            <a:r>
              <a:rPr lang="en-US" sz="3600" dirty="0"/>
              <a:t>The Components of a </a:t>
            </a:r>
            <a:br>
              <a:rPr lang="en-US" sz="3600" dirty="0"/>
            </a:br>
            <a:r>
              <a:rPr lang="en-US" sz="3600" dirty="0"/>
              <a:t>Physiologic Insulin Regimen</a:t>
            </a:r>
          </a:p>
        </p:txBody>
      </p:sp>
      <p:sp>
        <p:nvSpPr>
          <p:cNvPr id="21507" name="Rectangle 3"/>
          <p:cNvSpPr>
            <a:spLocks noGrp="1" noChangeArrowheads="1"/>
          </p:cNvSpPr>
          <p:nvPr>
            <p:ph idx="1"/>
          </p:nvPr>
        </p:nvSpPr>
        <p:spPr>
          <a:xfrm>
            <a:off x="2072952" y="1141442"/>
            <a:ext cx="8763000" cy="4876800"/>
          </a:xfrm>
        </p:spPr>
        <p:txBody>
          <a:bodyPr>
            <a:normAutofit/>
          </a:bodyPr>
          <a:lstStyle/>
          <a:p>
            <a:pPr eaLnBrk="1" hangingPunct="1"/>
            <a:r>
              <a:rPr lang="en-US" sz="2400" u="sng" dirty="0"/>
              <a:t>Basal insulin</a:t>
            </a:r>
          </a:p>
          <a:p>
            <a:pPr lvl="1" eaLnBrk="1" hangingPunct="1"/>
            <a:r>
              <a:rPr lang="en-US" dirty="0"/>
              <a:t>long-acting insulin required in all Type 1 (and most Type 2) patients to maintain euglycemia and preventing gluconeogenesis</a:t>
            </a:r>
          </a:p>
          <a:p>
            <a:pPr lvl="1">
              <a:lnSpc>
                <a:spcPct val="90000"/>
              </a:lnSpc>
              <a:defRPr/>
            </a:pPr>
            <a:r>
              <a:rPr lang="en-US" b="1" dirty="0" err="1">
                <a:solidFill>
                  <a:srgbClr val="FF0000"/>
                </a:solidFill>
              </a:rPr>
              <a:t>Glargine</a:t>
            </a:r>
            <a:r>
              <a:rPr lang="en-US" b="1" dirty="0">
                <a:solidFill>
                  <a:srgbClr val="FF0000"/>
                </a:solidFill>
              </a:rPr>
              <a:t> or </a:t>
            </a:r>
            <a:r>
              <a:rPr lang="en-US" b="1" dirty="0" err="1">
                <a:solidFill>
                  <a:srgbClr val="FF0000"/>
                </a:solidFill>
              </a:rPr>
              <a:t>detemir</a:t>
            </a:r>
            <a:r>
              <a:rPr lang="en-US" b="1" dirty="0">
                <a:solidFill>
                  <a:srgbClr val="FF0000"/>
                </a:solidFill>
              </a:rPr>
              <a:t> are preferred</a:t>
            </a:r>
          </a:p>
          <a:p>
            <a:pPr lvl="1" eaLnBrk="1" hangingPunct="1"/>
            <a:endParaRPr lang="en-US" dirty="0"/>
          </a:p>
          <a:p>
            <a:pPr eaLnBrk="1" hangingPunct="1"/>
            <a:r>
              <a:rPr lang="en-US" sz="2400" u="sng" dirty="0"/>
              <a:t>Nutritional insulin</a:t>
            </a:r>
          </a:p>
          <a:p>
            <a:pPr lvl="1" eaLnBrk="1" hangingPunct="1"/>
            <a:r>
              <a:rPr lang="en-US" dirty="0"/>
              <a:t>scheduled short-acting insulin given just before a meal</a:t>
            </a:r>
          </a:p>
          <a:p>
            <a:pPr lvl="1" eaLnBrk="1" hangingPunct="1"/>
            <a:r>
              <a:rPr lang="en-US" b="1" dirty="0">
                <a:solidFill>
                  <a:srgbClr val="FF0000"/>
                </a:solidFill>
              </a:rPr>
              <a:t>Rapid-acting insulin is preferred when patients are eating meals</a:t>
            </a:r>
          </a:p>
          <a:p>
            <a:pPr lvl="1">
              <a:lnSpc>
                <a:spcPct val="90000"/>
              </a:lnSpc>
              <a:defRPr/>
            </a:pPr>
            <a:r>
              <a:rPr lang="en-US" b="1" dirty="0">
                <a:solidFill>
                  <a:srgbClr val="FF0000"/>
                </a:solidFill>
              </a:rPr>
              <a:t>Regular insulin for severe gastroparesis, enteral feeding</a:t>
            </a:r>
          </a:p>
          <a:p>
            <a:pPr lvl="1" eaLnBrk="1" hangingPunct="1"/>
            <a:endParaRPr lang="en-US" dirty="0"/>
          </a:p>
          <a:p>
            <a:pPr eaLnBrk="1" hangingPunct="1"/>
            <a:r>
              <a:rPr lang="en-US" sz="2400" u="sng" dirty="0"/>
              <a:t>Correctional insulin</a:t>
            </a:r>
          </a:p>
          <a:p>
            <a:pPr lvl="1" eaLnBrk="1" hangingPunct="1"/>
            <a:r>
              <a:rPr lang="en-US" sz="2100" dirty="0"/>
              <a:t>short-acting insulin that is given in addition to scheduled nutritional insulin (or given at other times of the day) to correct high blood glucose levels</a:t>
            </a:r>
          </a:p>
          <a:p>
            <a:pPr lvl="1"/>
            <a:r>
              <a:rPr lang="en-US" sz="2100" b="1" dirty="0">
                <a:solidFill>
                  <a:srgbClr val="FF0000"/>
                </a:solidFill>
              </a:rPr>
              <a:t>Does not prevent future high blood sugars</a:t>
            </a:r>
          </a:p>
          <a:p>
            <a:pPr lvl="1" eaLnBrk="1" hangingPunct="1"/>
            <a:endParaRPr lang="en-US" sz="2200" dirty="0"/>
          </a:p>
        </p:txBody>
      </p:sp>
      <p:sp>
        <p:nvSpPr>
          <p:cNvPr id="4" name="TextBox 3">
            <a:extLst>
              <a:ext uri="{FF2B5EF4-FFF2-40B4-BE49-F238E27FC236}">
                <a16:creationId xmlns:a16="http://schemas.microsoft.com/office/drawing/2014/main" id="{BF88E934-1EA0-4549-BA70-29C2BD9E4ACE}"/>
              </a:ext>
            </a:extLst>
          </p:cNvPr>
          <p:cNvSpPr txBox="1"/>
          <p:nvPr/>
        </p:nvSpPr>
        <p:spPr>
          <a:xfrm>
            <a:off x="3040224" y="6433456"/>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274638"/>
            <a:ext cx="8686800" cy="868362"/>
          </a:xfrm>
        </p:spPr>
        <p:txBody>
          <a:bodyPr>
            <a:normAutofit fontScale="90000"/>
          </a:bodyPr>
          <a:lstStyle/>
          <a:p>
            <a:pPr>
              <a:defRPr/>
            </a:pPr>
            <a:r>
              <a:rPr lang="en-US" sz="3600" dirty="0"/>
              <a:t>Which Patients Should be Treated with a Physiologic Insulin Regimen?</a:t>
            </a:r>
          </a:p>
        </p:txBody>
      </p:sp>
      <p:sp>
        <p:nvSpPr>
          <p:cNvPr id="18435" name="Rectangle 3"/>
          <p:cNvSpPr>
            <a:spLocks noGrp="1" noChangeArrowheads="1"/>
          </p:cNvSpPr>
          <p:nvPr>
            <p:ph idx="1"/>
          </p:nvPr>
        </p:nvSpPr>
        <p:spPr>
          <a:xfrm>
            <a:off x="1752600" y="1600200"/>
            <a:ext cx="8686800" cy="4572000"/>
          </a:xfrm>
        </p:spPr>
        <p:txBody>
          <a:bodyPr/>
          <a:lstStyle/>
          <a:p>
            <a:pPr eaLnBrk="1" hangingPunct="1">
              <a:lnSpc>
                <a:spcPct val="80000"/>
              </a:lnSpc>
              <a:buFontTx/>
              <a:buNone/>
            </a:pPr>
            <a:r>
              <a:rPr lang="en-US" b="1" u="sng" dirty="0"/>
              <a:t>During hospitalization</a:t>
            </a:r>
          </a:p>
          <a:p>
            <a:pPr eaLnBrk="1" hangingPunct="1">
              <a:lnSpc>
                <a:spcPct val="80000"/>
              </a:lnSpc>
            </a:pPr>
            <a:r>
              <a:rPr lang="en-US" sz="2200" dirty="0"/>
              <a:t>Any patient with blood glucose levels consistently above the target range</a:t>
            </a:r>
          </a:p>
          <a:p>
            <a:pPr eaLnBrk="1" hangingPunct="1">
              <a:lnSpc>
                <a:spcPct val="80000"/>
              </a:lnSpc>
            </a:pPr>
            <a:endParaRPr lang="en-US" sz="2200" dirty="0"/>
          </a:p>
          <a:p>
            <a:pPr eaLnBrk="1" hangingPunct="1">
              <a:lnSpc>
                <a:spcPct val="80000"/>
              </a:lnSpc>
              <a:buFontTx/>
              <a:buNone/>
            </a:pPr>
            <a:r>
              <a:rPr lang="en-US" b="1" u="sng" dirty="0"/>
              <a:t>Immediately at the time of admission</a:t>
            </a:r>
          </a:p>
          <a:p>
            <a:pPr eaLnBrk="1" hangingPunct="1">
              <a:lnSpc>
                <a:spcPct val="80000"/>
              </a:lnSpc>
            </a:pPr>
            <a:r>
              <a:rPr lang="en-US" sz="2200" dirty="0"/>
              <a:t>All patients with type 1 diabetes  </a:t>
            </a:r>
          </a:p>
          <a:p>
            <a:pPr eaLnBrk="1" hangingPunct="1">
              <a:lnSpc>
                <a:spcPct val="80000"/>
              </a:lnSpc>
            </a:pPr>
            <a:r>
              <a:rPr lang="en-US" sz="2200" dirty="0"/>
              <a:t>Patients with type 2 diabetes if…</a:t>
            </a:r>
          </a:p>
          <a:p>
            <a:pPr lvl="1" eaLnBrk="1" hangingPunct="1">
              <a:lnSpc>
                <a:spcPct val="80000"/>
              </a:lnSpc>
            </a:pPr>
            <a:r>
              <a:rPr lang="en-US" sz="2200" dirty="0"/>
              <a:t>they require insulin</a:t>
            </a:r>
          </a:p>
          <a:p>
            <a:pPr lvl="1" eaLnBrk="1" hangingPunct="1">
              <a:lnSpc>
                <a:spcPct val="80000"/>
              </a:lnSpc>
            </a:pPr>
            <a:r>
              <a:rPr lang="en-US" sz="2200" dirty="0"/>
              <a:t>on high doses of oral agents that will be held</a:t>
            </a:r>
          </a:p>
          <a:p>
            <a:pPr lvl="1" eaLnBrk="1" hangingPunct="1">
              <a:lnSpc>
                <a:spcPct val="80000"/>
              </a:lnSpc>
            </a:pPr>
            <a:r>
              <a:rPr lang="en-US" sz="2200" dirty="0"/>
              <a:t>poor control on high doses of oral agents</a:t>
            </a:r>
          </a:p>
        </p:txBody>
      </p:sp>
      <p:sp>
        <p:nvSpPr>
          <p:cNvPr id="4" name="TextBox 3">
            <a:extLst>
              <a:ext uri="{FF2B5EF4-FFF2-40B4-BE49-F238E27FC236}">
                <a16:creationId xmlns:a16="http://schemas.microsoft.com/office/drawing/2014/main" id="{39FBC340-5454-4E06-A8A6-98424CE7E9C6}"/>
              </a:ext>
            </a:extLst>
          </p:cNvPr>
          <p:cNvSpPr txBox="1"/>
          <p:nvPr/>
        </p:nvSpPr>
        <p:spPr>
          <a:xfrm>
            <a:off x="1752600" y="6400801"/>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a:t>Estimate the Amount of Insulin the Patient Would Need Over One Day</a:t>
            </a:r>
          </a:p>
        </p:txBody>
      </p:sp>
      <p:pic>
        <p:nvPicPr>
          <p:cNvPr id="4" name="Picture 2"/>
          <p:cNvPicPr>
            <a:picLocks noChangeAspect="1" noChangeArrowheads="1"/>
          </p:cNvPicPr>
          <p:nvPr/>
        </p:nvPicPr>
        <p:blipFill>
          <a:blip r:embed="rId3" cstate="print"/>
          <a:srcRect/>
          <a:stretch>
            <a:fillRect/>
          </a:stretch>
        </p:blipFill>
        <p:spPr bwMode="auto">
          <a:xfrm>
            <a:off x="2209800" y="1270888"/>
            <a:ext cx="6567170" cy="5510912"/>
          </a:xfrm>
          <a:prstGeom prst="rect">
            <a:avLst/>
          </a:prstGeom>
          <a:noFill/>
          <a:ln w="9525">
            <a:noFill/>
            <a:miter lim="800000"/>
            <a:headEnd/>
            <a:tailEnd/>
          </a:ln>
        </p:spPr>
      </p:pic>
      <p:sp>
        <p:nvSpPr>
          <p:cNvPr id="5" name="Right Arrow 4"/>
          <p:cNvSpPr/>
          <p:nvPr/>
        </p:nvSpPr>
        <p:spPr>
          <a:xfrm>
            <a:off x="8364401" y="4996248"/>
            <a:ext cx="779599" cy="4139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16923" y="4931612"/>
            <a:ext cx="1440763" cy="1815882"/>
          </a:xfrm>
          <a:prstGeom prst="rect">
            <a:avLst/>
          </a:prstGeom>
          <a:noFill/>
        </p:spPr>
        <p:txBody>
          <a:bodyPr wrap="square" rtlCol="0">
            <a:spAutoFit/>
          </a:bodyPr>
          <a:lstStyle/>
          <a:p>
            <a:r>
              <a:rPr lang="en-US" sz="2800" dirty="0"/>
              <a:t>½ basal</a:t>
            </a:r>
          </a:p>
          <a:p>
            <a:r>
              <a:rPr lang="en-US" sz="2800" dirty="0"/>
              <a:t>     OR</a:t>
            </a:r>
          </a:p>
          <a:p>
            <a:r>
              <a:rPr lang="en-US" sz="2800" dirty="0"/>
              <a:t>0.25 U/kg </a:t>
            </a:r>
          </a:p>
        </p:txBody>
      </p:sp>
      <p:sp>
        <p:nvSpPr>
          <p:cNvPr id="7" name="Oval 6"/>
          <p:cNvSpPr/>
          <p:nvPr/>
        </p:nvSpPr>
        <p:spPr>
          <a:xfrm>
            <a:off x="6477001" y="4876801"/>
            <a:ext cx="1234365" cy="482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3856" y="3159136"/>
            <a:ext cx="1404518" cy="646331"/>
          </a:xfrm>
          <a:prstGeom prst="rect">
            <a:avLst/>
          </a:prstGeom>
          <a:noFill/>
        </p:spPr>
        <p:txBody>
          <a:bodyPr wrap="square" rtlCol="0">
            <a:spAutoFit/>
          </a:bodyPr>
          <a:lstStyle/>
          <a:p>
            <a:r>
              <a:rPr lang="en-US" b="1" dirty="0">
                <a:solidFill>
                  <a:srgbClr val="7030A0"/>
                </a:solidFill>
              </a:rPr>
              <a:t>Type 1 Diabetes</a:t>
            </a:r>
          </a:p>
        </p:txBody>
      </p:sp>
      <p:sp>
        <p:nvSpPr>
          <p:cNvPr id="9" name="TextBox 8"/>
          <p:cNvSpPr txBox="1"/>
          <p:nvPr/>
        </p:nvSpPr>
        <p:spPr>
          <a:xfrm>
            <a:off x="4814856" y="2473336"/>
            <a:ext cx="1404518" cy="646331"/>
          </a:xfrm>
          <a:prstGeom prst="rect">
            <a:avLst/>
          </a:prstGeom>
          <a:noFill/>
        </p:spPr>
        <p:txBody>
          <a:bodyPr wrap="square" rtlCol="0">
            <a:spAutoFit/>
          </a:bodyPr>
          <a:lstStyle/>
          <a:p>
            <a:r>
              <a:rPr lang="en-US" b="1" dirty="0">
                <a:solidFill>
                  <a:schemeClr val="bg1"/>
                </a:solidFill>
              </a:rPr>
              <a:t>Type 2 Diabetes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ext Placeholder 3">
            <a:extLst>
              <a:ext uri="{FF2B5EF4-FFF2-40B4-BE49-F238E27FC236}">
                <a16:creationId xmlns:a16="http://schemas.microsoft.com/office/drawing/2014/main" id="{2AED8E36-1740-C5B3-C86C-C94ECFCD4402}"/>
              </a:ext>
            </a:extLst>
          </p:cNvPr>
          <p:cNvSpPr>
            <a:spLocks noGrp="1"/>
          </p:cNvSpPr>
          <p:nvPr>
            <p:ph type="body" idx="1"/>
          </p:nvPr>
        </p:nvSpPr>
        <p:spPr/>
        <p:txBody>
          <a:bodyPr/>
          <a:lstStyle/>
          <a:p>
            <a:r>
              <a:rPr lang="en-US" u="sng" dirty="0"/>
              <a:t>Basal Insulin</a:t>
            </a:r>
          </a:p>
        </p:txBody>
      </p:sp>
      <p:sp>
        <p:nvSpPr>
          <p:cNvPr id="3" name="Content Placeholder 2"/>
          <p:cNvSpPr>
            <a:spLocks noGrp="1"/>
          </p:cNvSpPr>
          <p:nvPr>
            <p:ph sz="half" idx="2"/>
          </p:nvPr>
        </p:nvSpPr>
        <p:spPr/>
        <p:txBody>
          <a:bodyPr>
            <a:normAutofit fontScale="92500" lnSpcReduction="20000"/>
          </a:bodyPr>
          <a:lstStyle/>
          <a:p>
            <a:r>
              <a:rPr lang="en-US" b="1" dirty="0"/>
              <a:t>New to insulin: start glargine 0.15 - 0.2 units/kg</a:t>
            </a:r>
          </a:p>
          <a:p>
            <a:pPr lvl="1">
              <a:buNone/>
            </a:pPr>
            <a:r>
              <a:rPr lang="en-US" b="1" dirty="0"/>
              <a:t>	Use 0.15 units/Kg for T1DM</a:t>
            </a:r>
          </a:p>
          <a:p>
            <a:pPr lvl="1">
              <a:buNone/>
            </a:pPr>
            <a:r>
              <a:rPr lang="en-US" b="1" dirty="0"/>
              <a:t>	Use 0.10 units/Kg for elderly, renal failure, low BMI</a:t>
            </a:r>
          </a:p>
          <a:p>
            <a:r>
              <a:rPr lang="en-US" b="1" dirty="0"/>
              <a:t>OR 10 units glargine and titrate</a:t>
            </a:r>
          </a:p>
          <a:p>
            <a:pPr lvl="1"/>
            <a:r>
              <a:rPr lang="en-US" b="1" dirty="0"/>
              <a:t>Avoid titrating glargine up too quickly as long acting insulin can take 2-3 days to reach steady state </a:t>
            </a:r>
          </a:p>
          <a:p>
            <a:r>
              <a:rPr lang="en-US" b="1" dirty="0"/>
              <a:t>Best way to judge dose is: </a:t>
            </a:r>
          </a:p>
          <a:p>
            <a:pPr lvl="1"/>
            <a:r>
              <a:rPr lang="en-US" b="1" dirty="0"/>
              <a:t>When patient is NPO </a:t>
            </a:r>
          </a:p>
          <a:p>
            <a:pPr lvl="1"/>
            <a:r>
              <a:rPr lang="en-US" b="1" dirty="0"/>
              <a:t>Change in blood sugar between bedtime and breakfast </a:t>
            </a:r>
          </a:p>
          <a:p>
            <a:pPr lvl="1"/>
            <a:r>
              <a:rPr lang="en-US" b="1" dirty="0"/>
              <a:t>If changing by &gt; 30 points adjust</a:t>
            </a:r>
          </a:p>
          <a:p>
            <a:endParaRPr lang="en-US" dirty="0"/>
          </a:p>
        </p:txBody>
      </p:sp>
      <p:sp>
        <p:nvSpPr>
          <p:cNvPr id="5" name="Text Placeholder 4">
            <a:extLst>
              <a:ext uri="{FF2B5EF4-FFF2-40B4-BE49-F238E27FC236}">
                <a16:creationId xmlns:a16="http://schemas.microsoft.com/office/drawing/2014/main" id="{CE5667D9-45B3-2333-6F9A-5BA4D9CE2454}"/>
              </a:ext>
            </a:extLst>
          </p:cNvPr>
          <p:cNvSpPr>
            <a:spLocks noGrp="1"/>
          </p:cNvSpPr>
          <p:nvPr>
            <p:ph type="body" sz="quarter" idx="3"/>
          </p:nvPr>
        </p:nvSpPr>
        <p:spPr/>
        <p:txBody>
          <a:bodyPr/>
          <a:lstStyle/>
          <a:p>
            <a:r>
              <a:rPr lang="en-US" u="sng" dirty="0"/>
              <a:t>Bolus Insulin</a:t>
            </a:r>
          </a:p>
        </p:txBody>
      </p:sp>
      <p:sp>
        <p:nvSpPr>
          <p:cNvPr id="6" name="Content Placeholder 5">
            <a:extLst>
              <a:ext uri="{FF2B5EF4-FFF2-40B4-BE49-F238E27FC236}">
                <a16:creationId xmlns:a16="http://schemas.microsoft.com/office/drawing/2014/main" id="{BBF44C21-55CE-C705-1E97-5E427C0A2A27}"/>
              </a:ext>
            </a:extLst>
          </p:cNvPr>
          <p:cNvSpPr>
            <a:spLocks noGrp="1"/>
          </p:cNvSpPr>
          <p:nvPr>
            <p:ph sz="quarter" idx="4"/>
          </p:nvPr>
        </p:nvSpPr>
        <p:spPr/>
        <p:txBody>
          <a:bodyPr>
            <a:normAutofit fontScale="92500" lnSpcReduction="20000"/>
          </a:bodyPr>
          <a:lstStyle/>
          <a:p>
            <a:r>
              <a:rPr lang="en-US" dirty="0"/>
              <a:t>Best way to judge dose is </a:t>
            </a:r>
          </a:p>
          <a:p>
            <a:pPr lvl="1"/>
            <a:r>
              <a:rPr lang="en-US" sz="2400" b="1" dirty="0"/>
              <a:t>By the change in blood sugar between the meal it is given, and the next meal </a:t>
            </a:r>
          </a:p>
          <a:p>
            <a:pPr lvl="1"/>
            <a:r>
              <a:rPr lang="en-US" sz="2400" b="1" dirty="0"/>
              <a:t>If changing by &gt; 30 points adjust</a:t>
            </a:r>
          </a:p>
          <a:p>
            <a:r>
              <a:rPr lang="en-US" dirty="0"/>
              <a:t>Sliding scale insulin should guide changes  </a:t>
            </a:r>
          </a:p>
          <a:p>
            <a:r>
              <a:rPr lang="en-US" dirty="0"/>
              <a:t>If intake is not very consistent, can dose prandial insulin after a meal, based on percent of meal eaten</a:t>
            </a:r>
          </a:p>
          <a:p>
            <a:endParaRPr lang="en-US" dirty="0"/>
          </a:p>
        </p:txBody>
      </p:sp>
      <p:sp>
        <p:nvSpPr>
          <p:cNvPr id="7" name="Title 1">
            <a:extLst>
              <a:ext uri="{FF2B5EF4-FFF2-40B4-BE49-F238E27FC236}">
                <a16:creationId xmlns:a16="http://schemas.microsoft.com/office/drawing/2014/main" id="{5F3EE69E-6C2A-3CAA-7326-5AEF521F5FFE}"/>
              </a:ext>
            </a:extLst>
          </p:cNvPr>
          <p:cNvSpPr txBox="1">
            <a:spLocks/>
          </p:cNvSpPr>
          <p:nvPr/>
        </p:nvSpPr>
        <p:spPr>
          <a:xfrm>
            <a:off x="1981200" y="762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Principles of Basal and Bolus Insulin</a:t>
            </a:r>
          </a:p>
        </p:txBody>
      </p:sp>
      <p:sp>
        <p:nvSpPr>
          <p:cNvPr id="8" name="TextBox 7">
            <a:extLst>
              <a:ext uri="{FF2B5EF4-FFF2-40B4-BE49-F238E27FC236}">
                <a16:creationId xmlns:a16="http://schemas.microsoft.com/office/drawing/2014/main" id="{8280C11B-39FC-2AA8-E418-14E017D3BFA2}"/>
              </a:ext>
            </a:extLst>
          </p:cNvPr>
          <p:cNvSpPr txBox="1"/>
          <p:nvPr/>
        </p:nvSpPr>
        <p:spPr>
          <a:xfrm>
            <a:off x="1752600" y="6400801"/>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D473BB-4074-4C1F-8C58-9C981BED0604}"/>
              </a:ext>
            </a:extLst>
          </p:cNvPr>
          <p:cNvSpPr>
            <a:spLocks noGrp="1"/>
          </p:cNvSpPr>
          <p:nvPr>
            <p:ph type="ctrTitle"/>
          </p:nvPr>
        </p:nvSpPr>
        <p:spPr/>
        <p:txBody>
          <a:bodyPr/>
          <a:lstStyle/>
          <a:p>
            <a:r>
              <a:rPr lang="en-US" dirty="0"/>
              <a:t>Inpatient Management of Diabetes</a:t>
            </a:r>
          </a:p>
        </p:txBody>
      </p:sp>
    </p:spTree>
    <p:extLst>
      <p:ext uri="{BB962C8B-B14F-4D97-AF65-F5344CB8AC3E}">
        <p14:creationId xmlns:p14="http://schemas.microsoft.com/office/powerpoint/2010/main" val="413554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457200"/>
            <a:ext cx="8229600" cy="1143000"/>
          </a:xfrm>
        </p:spPr>
        <p:txBody>
          <a:bodyPr>
            <a:normAutofit/>
          </a:bodyPr>
          <a:lstStyle/>
          <a:p>
            <a:pPr eaLnBrk="1" hangingPunct="1"/>
            <a:r>
              <a:rPr lang="en-US" sz="2800" dirty="0"/>
              <a:t>What do you start first? Basal or Bolus?</a:t>
            </a:r>
            <a:endParaRPr lang="en-US" sz="2700" dirty="0"/>
          </a:p>
        </p:txBody>
      </p:sp>
      <p:sp>
        <p:nvSpPr>
          <p:cNvPr id="3" name="Content Placeholder 2"/>
          <p:cNvSpPr>
            <a:spLocks noGrp="1"/>
          </p:cNvSpPr>
          <p:nvPr>
            <p:ph idx="1"/>
          </p:nvPr>
        </p:nvSpPr>
        <p:spPr/>
        <p:txBody>
          <a:bodyPr>
            <a:normAutofit/>
          </a:bodyPr>
          <a:lstStyle/>
          <a:p>
            <a:pPr marL="274320" indent="-274320">
              <a:buClr>
                <a:schemeClr val="accent3"/>
              </a:buClr>
              <a:buFont typeface="Wingdings 2"/>
              <a:buChar char=""/>
              <a:defRPr/>
            </a:pPr>
            <a:r>
              <a:rPr lang="en-US" b="0" i="0" dirty="0">
                <a:effectLst/>
              </a:rPr>
              <a:t>Basal insulin with correction THEN scheduled nutritional insulin</a:t>
            </a:r>
          </a:p>
          <a:p>
            <a:pPr marL="274320" indent="-274320">
              <a:buClr>
                <a:schemeClr val="accent3"/>
              </a:buClr>
              <a:buFont typeface="Wingdings 2"/>
              <a:buChar char=""/>
              <a:defRPr/>
            </a:pPr>
            <a:r>
              <a:rPr lang="en-US" i="0" dirty="0">
                <a:effectLst/>
              </a:rPr>
              <a:t>Poor oral intake</a:t>
            </a:r>
            <a:r>
              <a:rPr lang="en-US" b="0" i="0" dirty="0">
                <a:effectLst/>
              </a:rPr>
              <a:t>: Basal insulin with correction insulin regimen </a:t>
            </a:r>
          </a:p>
          <a:p>
            <a:pPr marL="274320" indent="-274320">
              <a:buClr>
                <a:schemeClr val="accent3"/>
              </a:buClr>
              <a:buFont typeface="Wingdings 2"/>
              <a:buChar char=""/>
              <a:defRPr/>
            </a:pPr>
            <a:r>
              <a:rPr lang="en-US" dirty="0"/>
              <a:t>Good intake: </a:t>
            </a:r>
            <a:r>
              <a:rPr lang="en-US" b="0" dirty="0"/>
              <a:t>B</a:t>
            </a:r>
            <a:r>
              <a:rPr lang="en-US" b="0" i="0" dirty="0">
                <a:effectLst/>
              </a:rPr>
              <a:t>asal insulin with correction then add bolus if needed</a:t>
            </a:r>
            <a:endParaRPr lang="en-US" dirty="0"/>
          </a:p>
        </p:txBody>
      </p:sp>
      <p:sp>
        <p:nvSpPr>
          <p:cNvPr id="5" name="TextBox 4">
            <a:extLst>
              <a:ext uri="{FF2B5EF4-FFF2-40B4-BE49-F238E27FC236}">
                <a16:creationId xmlns:a16="http://schemas.microsoft.com/office/drawing/2014/main" id="{69E36AB1-5AF0-4506-933F-7F80D9FBE5C8}"/>
              </a:ext>
            </a:extLst>
          </p:cNvPr>
          <p:cNvSpPr txBox="1"/>
          <p:nvPr/>
        </p:nvSpPr>
        <p:spPr>
          <a:xfrm>
            <a:off x="1752600" y="6169968"/>
            <a:ext cx="4572000" cy="461665"/>
          </a:xfrm>
          <a:prstGeom prst="rect">
            <a:avLst/>
          </a:prstGeom>
          <a:noFill/>
        </p:spPr>
        <p:txBody>
          <a:bodyPr wrap="square">
            <a:spAutoFit/>
          </a:bodyPr>
          <a:lstStyle/>
          <a:p>
            <a:pPr>
              <a:buNone/>
            </a:pPr>
            <a:r>
              <a:rPr lang="fr-FR" sz="1200" dirty="0"/>
              <a:t>–</a:t>
            </a:r>
            <a:r>
              <a:rPr lang="fr-FR" sz="1200" dirty="0" err="1"/>
              <a:t>Umpierrez</a:t>
            </a:r>
            <a:r>
              <a:rPr lang="fr-FR" sz="1200" dirty="0"/>
              <a:t> et al </a:t>
            </a:r>
            <a:r>
              <a:rPr lang="fr-FR" sz="1200" dirty="0" err="1"/>
              <a:t>Diabetes</a:t>
            </a:r>
            <a:r>
              <a:rPr lang="fr-FR" sz="1200" dirty="0"/>
              <a:t> Care. 2013 </a:t>
            </a:r>
            <a:r>
              <a:rPr lang="fr-FR" sz="1200" dirty="0" err="1"/>
              <a:t>Jul</a:t>
            </a:r>
            <a:r>
              <a:rPr lang="fr-FR" sz="1200" dirty="0"/>
              <a:t> 22. </a:t>
            </a:r>
          </a:p>
          <a:p>
            <a:pPr>
              <a:buNone/>
            </a:pPr>
            <a:r>
              <a:rPr lang="fr-FR" sz="1200" dirty="0"/>
              <a:t>–</a:t>
            </a:r>
            <a:r>
              <a:rPr lang="fr-FR" sz="1200" dirty="0" err="1"/>
              <a:t>Umpierrez</a:t>
            </a:r>
            <a:r>
              <a:rPr lang="fr-FR" sz="1200" dirty="0"/>
              <a:t> et al </a:t>
            </a:r>
            <a:r>
              <a:rPr lang="fr-FR" sz="1200" dirty="0" err="1"/>
              <a:t>Diabetes</a:t>
            </a:r>
            <a:r>
              <a:rPr lang="fr-FR" sz="1200" dirty="0"/>
              <a:t> Care. 2013 Aug;36(8):2169-74</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BC5B-1F26-0021-481B-5DEDC43BA26E}"/>
              </a:ext>
            </a:extLst>
          </p:cNvPr>
          <p:cNvSpPr>
            <a:spLocks noGrp="1"/>
          </p:cNvSpPr>
          <p:nvPr>
            <p:ph type="title"/>
          </p:nvPr>
        </p:nvSpPr>
        <p:spPr/>
        <p:txBody>
          <a:bodyPr/>
          <a:lstStyle/>
          <a:p>
            <a:r>
              <a:rPr lang="en-US" dirty="0"/>
              <a:t>ADA: Correction of hyperglycemia</a:t>
            </a:r>
          </a:p>
        </p:txBody>
      </p:sp>
      <p:sp>
        <p:nvSpPr>
          <p:cNvPr id="3" name="Content Placeholder 2">
            <a:extLst>
              <a:ext uri="{FF2B5EF4-FFF2-40B4-BE49-F238E27FC236}">
                <a16:creationId xmlns:a16="http://schemas.microsoft.com/office/drawing/2014/main" id="{0AD9078E-2EFA-D25A-9A65-39A56A0EC9F1}"/>
              </a:ext>
            </a:extLst>
          </p:cNvPr>
          <p:cNvSpPr>
            <a:spLocks noGrp="1"/>
          </p:cNvSpPr>
          <p:nvPr>
            <p:ph idx="1"/>
          </p:nvPr>
        </p:nvSpPr>
        <p:spPr/>
        <p:txBody>
          <a:bodyPr>
            <a:normAutofit/>
          </a:bodyPr>
          <a:lstStyle/>
          <a:p>
            <a:pPr algn="l" fontAlgn="base">
              <a:buFont typeface="Arial" panose="020B0604020202020204" pitchFamily="34" charset="0"/>
              <a:buChar char="•"/>
            </a:pPr>
            <a:r>
              <a:rPr lang="en-US" sz="2400" b="0" i="0" dirty="0">
                <a:effectLst/>
                <a:latin typeface="Helvetica Neue"/>
              </a:rPr>
              <a:t>Basal insulin or a basal plus bolus correction insulin regimen is the preferred treatment for non–critically ill hospitalized patients with poor oral intake or those who are taking nothing by mouth. </a:t>
            </a:r>
            <a:r>
              <a:rPr lang="en-US" sz="2400" b="1" i="0" dirty="0">
                <a:effectLst/>
                <a:latin typeface="Helvetica Neue"/>
              </a:rPr>
              <a:t>A</a:t>
            </a:r>
            <a:endParaRPr lang="en-US" sz="2400" b="0" i="0" dirty="0">
              <a:effectLst/>
              <a:latin typeface="Helvetica Neue"/>
            </a:endParaRPr>
          </a:p>
          <a:p>
            <a:pPr algn="l" fontAlgn="base">
              <a:buFont typeface="Arial" panose="020B0604020202020204" pitchFamily="34" charset="0"/>
              <a:buChar char="•"/>
            </a:pPr>
            <a:r>
              <a:rPr lang="en-US" sz="2400" b="0" i="0" dirty="0">
                <a:effectLst/>
                <a:latin typeface="Helvetica Neue"/>
              </a:rPr>
              <a:t>An insulin regimen with basal, prandial, and correction components is the preferred treatment for non–critically ill hospitalized patients with good nutritional intake. </a:t>
            </a:r>
            <a:r>
              <a:rPr lang="en-US" sz="2400" b="1" i="0" dirty="0">
                <a:effectLst/>
                <a:latin typeface="Helvetica Neue"/>
              </a:rPr>
              <a:t>A</a:t>
            </a:r>
            <a:endParaRPr lang="en-US" sz="2400" b="0" i="0" dirty="0">
              <a:effectLst/>
              <a:latin typeface="Helvetica Neue"/>
            </a:endParaRPr>
          </a:p>
          <a:p>
            <a:pPr fontAlgn="base"/>
            <a:endParaRPr lang="en-US" sz="2400" b="0" i="0" dirty="0">
              <a:effectLst/>
              <a:latin typeface="Helvetica Neue"/>
            </a:endParaRPr>
          </a:p>
          <a:p>
            <a:pPr fontAlgn="base"/>
            <a:r>
              <a:rPr lang="en-US" sz="2400" b="0" i="0" dirty="0">
                <a:effectLst/>
                <a:latin typeface="Helvetica Neue"/>
              </a:rPr>
              <a:t>Use of only a sliding scale insulin regimen in the inpatient hospital setting is strongly discouraged.</a:t>
            </a:r>
            <a:r>
              <a:rPr lang="en-US" sz="2400" b="1" i="0" dirty="0">
                <a:effectLst/>
                <a:latin typeface="Helvetica Neue"/>
              </a:rPr>
              <a:t> A</a:t>
            </a:r>
            <a:endParaRPr lang="en-US" sz="2400" b="0" i="0" dirty="0">
              <a:effectLst/>
              <a:latin typeface="Helvetica Neue"/>
            </a:endParaRPr>
          </a:p>
          <a:p>
            <a:pPr algn="l" fontAlgn="base">
              <a:buFont typeface="Arial" panose="020B0604020202020204" pitchFamily="34" charset="0"/>
              <a:buChar char="•"/>
            </a:pPr>
            <a:endParaRPr lang="en-US" sz="2400" b="0" i="0" dirty="0">
              <a:effectLst/>
              <a:latin typeface="Helvetica Neue"/>
            </a:endParaRPr>
          </a:p>
          <a:p>
            <a:endParaRPr lang="en-US" sz="2400" dirty="0"/>
          </a:p>
        </p:txBody>
      </p:sp>
      <p:sp>
        <p:nvSpPr>
          <p:cNvPr id="4" name="TextBox 3">
            <a:extLst>
              <a:ext uri="{FF2B5EF4-FFF2-40B4-BE49-F238E27FC236}">
                <a16:creationId xmlns:a16="http://schemas.microsoft.com/office/drawing/2014/main" id="{31795F37-6C26-A2C6-54D9-A832322B3242}"/>
              </a:ext>
            </a:extLst>
          </p:cNvPr>
          <p:cNvSpPr txBox="1"/>
          <p:nvPr/>
        </p:nvSpPr>
        <p:spPr>
          <a:xfrm>
            <a:off x="1752601" y="6400800"/>
            <a:ext cx="6186309" cy="215444"/>
          </a:xfrm>
          <a:prstGeom prst="rect">
            <a:avLst/>
          </a:prstGeom>
          <a:noFill/>
        </p:spPr>
        <p:txBody>
          <a:bodyPr wrap="none" rtlCol="0">
            <a:spAutoFit/>
          </a:bodyPr>
          <a:lstStyle/>
          <a:p>
            <a:pPr>
              <a:defRPr/>
            </a:pPr>
            <a:r>
              <a:rPr lang="en-US" sz="800" dirty="0">
                <a:latin typeface="Helvetica Neue"/>
              </a:rPr>
              <a:t>American Diabetes Association Professional Practice Committee; </a:t>
            </a:r>
            <a:r>
              <a:rPr lang="en-US" sz="800" i="1" dirty="0">
                <a:latin typeface="Helvetica Neue"/>
              </a:rPr>
              <a:t>Diabetes Care</a:t>
            </a:r>
            <a:r>
              <a:rPr lang="en-US" sz="800" dirty="0">
                <a:latin typeface="Helvetica Neue"/>
              </a:rPr>
              <a:t> 1 January 2022; 45 (Supplement_1): S244–S253. </a:t>
            </a:r>
          </a:p>
        </p:txBody>
      </p:sp>
    </p:spTree>
    <p:extLst>
      <p:ext uri="{BB962C8B-B14F-4D97-AF65-F5344CB8AC3E}">
        <p14:creationId xmlns:p14="http://schemas.microsoft.com/office/powerpoint/2010/main" val="213108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52600" y="228600"/>
            <a:ext cx="8686800" cy="914400"/>
          </a:xfrm>
        </p:spPr>
        <p:txBody>
          <a:bodyPr>
            <a:normAutofit/>
          </a:bodyPr>
          <a:lstStyle/>
          <a:p>
            <a:pPr>
              <a:tabLst>
                <a:tab pos="3600450" algn="l"/>
              </a:tabLst>
              <a:defRPr/>
            </a:pPr>
            <a:r>
              <a:rPr lang="en-US" sz="3000" dirty="0"/>
              <a:t>Assess Blood Glucoses at Least Daily, Adjusting Insulin Doses as Appropriate</a:t>
            </a:r>
          </a:p>
        </p:txBody>
      </p:sp>
      <p:sp>
        <p:nvSpPr>
          <p:cNvPr id="35843" name="Rectangle 3"/>
          <p:cNvSpPr>
            <a:spLocks noGrp="1" noChangeArrowheads="1"/>
          </p:cNvSpPr>
          <p:nvPr>
            <p:ph idx="1"/>
          </p:nvPr>
        </p:nvSpPr>
        <p:spPr>
          <a:xfrm>
            <a:off x="1752600" y="1371600"/>
            <a:ext cx="8686800" cy="4572000"/>
          </a:xfrm>
        </p:spPr>
        <p:txBody>
          <a:bodyPr>
            <a:normAutofit fontScale="92500" lnSpcReduction="10000"/>
          </a:bodyPr>
          <a:lstStyle/>
          <a:p>
            <a:pPr eaLnBrk="1" hangingPunct="1"/>
            <a:r>
              <a:rPr lang="en-US" sz="2400" dirty="0"/>
              <a:t>Hyperglycemia</a:t>
            </a:r>
          </a:p>
          <a:p>
            <a:pPr lvl="1" eaLnBrk="1" hangingPunct="1"/>
            <a:r>
              <a:rPr lang="en-US" sz="2200" dirty="0"/>
              <a:t>Use previous correction day scale and redistribute</a:t>
            </a:r>
          </a:p>
          <a:p>
            <a:pPr lvl="1" eaLnBrk="1" hangingPunct="1"/>
            <a:r>
              <a:rPr lang="en-US" sz="2200" dirty="0"/>
              <a:t>Adjust based on which values are elevated</a:t>
            </a:r>
          </a:p>
          <a:p>
            <a:pPr lvl="1" eaLnBrk="1" hangingPunct="1"/>
            <a:r>
              <a:rPr lang="en-US" sz="2200" dirty="0"/>
              <a:t>In general can increase by 10-20% </a:t>
            </a:r>
          </a:p>
          <a:p>
            <a:pPr lvl="1" eaLnBrk="1" hangingPunct="1"/>
            <a:endParaRPr lang="en-US" sz="2200" dirty="0"/>
          </a:p>
          <a:p>
            <a:pPr eaLnBrk="1" hangingPunct="1"/>
            <a:r>
              <a:rPr lang="en-US" sz="2400" dirty="0"/>
              <a:t>Hypoglycemia</a:t>
            </a:r>
          </a:p>
          <a:p>
            <a:pPr lvl="1" eaLnBrk="1" hangingPunct="1"/>
            <a:r>
              <a:rPr lang="en-US" sz="2400" dirty="0"/>
              <a:t>If hypoglycemic event, evaluate cause and adjust</a:t>
            </a:r>
          </a:p>
          <a:p>
            <a:pPr lvl="1" eaLnBrk="1" hangingPunct="1"/>
            <a:r>
              <a:rPr lang="en-US" sz="2400" dirty="0"/>
              <a:t>If under 100 mg/dL back off insulin by 10-20%</a:t>
            </a:r>
          </a:p>
          <a:p>
            <a:pPr lvl="1" eaLnBrk="1" hangingPunct="1"/>
            <a:r>
              <a:rPr lang="en-US" sz="2400" dirty="0"/>
              <a:t>Before increasing doses: make sure to check for:</a:t>
            </a:r>
          </a:p>
          <a:p>
            <a:pPr lvl="1">
              <a:lnSpc>
                <a:spcPct val="80000"/>
              </a:lnSpc>
              <a:buNone/>
            </a:pPr>
            <a:r>
              <a:rPr lang="en-US" dirty="0">
                <a:latin typeface="Arial" charset="0"/>
              </a:rPr>
              <a:t>	*missed insulin doses</a:t>
            </a:r>
          </a:p>
          <a:p>
            <a:pPr lvl="1">
              <a:lnSpc>
                <a:spcPct val="80000"/>
              </a:lnSpc>
              <a:buNone/>
            </a:pPr>
            <a:r>
              <a:rPr lang="en-US" dirty="0">
                <a:latin typeface="Arial" charset="0"/>
              </a:rPr>
              <a:t>	*excess snacking</a:t>
            </a:r>
          </a:p>
          <a:p>
            <a:pPr lvl="1">
              <a:lnSpc>
                <a:spcPct val="80000"/>
              </a:lnSpc>
              <a:buNone/>
            </a:pPr>
            <a:r>
              <a:rPr lang="en-US" dirty="0">
                <a:latin typeface="Arial" charset="0"/>
              </a:rPr>
              <a:t>	*timing of BG check</a:t>
            </a:r>
          </a:p>
          <a:p>
            <a:pPr lvl="1">
              <a:lnSpc>
                <a:spcPct val="80000"/>
              </a:lnSpc>
              <a:buNone/>
            </a:pPr>
            <a:r>
              <a:rPr lang="en-US" dirty="0">
                <a:latin typeface="Arial" charset="0"/>
              </a:rPr>
              <a:t>	*new infection</a:t>
            </a:r>
          </a:p>
          <a:p>
            <a:pPr lvl="1">
              <a:lnSpc>
                <a:spcPct val="80000"/>
              </a:lnSpc>
              <a:buNone/>
            </a:pPr>
            <a:r>
              <a:rPr lang="en-US" dirty="0">
                <a:latin typeface="Arial" charset="0"/>
              </a:rPr>
              <a:t>	*IVF with dextrose</a:t>
            </a:r>
          </a:p>
          <a:p>
            <a:pPr lvl="1" eaLnBrk="1" hangingPunct="1"/>
            <a:endParaRPr lang="en-US" sz="2400" dirty="0"/>
          </a:p>
        </p:txBody>
      </p:sp>
      <p:sp>
        <p:nvSpPr>
          <p:cNvPr id="4" name="TextBox 3">
            <a:extLst>
              <a:ext uri="{FF2B5EF4-FFF2-40B4-BE49-F238E27FC236}">
                <a16:creationId xmlns:a16="http://schemas.microsoft.com/office/drawing/2014/main" id="{5AE390D9-5DC1-4A39-8055-4E3A61009BA4}"/>
              </a:ext>
            </a:extLst>
          </p:cNvPr>
          <p:cNvSpPr txBox="1"/>
          <p:nvPr/>
        </p:nvSpPr>
        <p:spPr>
          <a:xfrm>
            <a:off x="1752600" y="6490901"/>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278A-FE24-4EE3-939B-C7522BFC2EA7}"/>
              </a:ext>
            </a:extLst>
          </p:cNvPr>
          <p:cNvSpPr>
            <a:spLocks noGrp="1"/>
          </p:cNvSpPr>
          <p:nvPr>
            <p:ph type="title"/>
          </p:nvPr>
        </p:nvSpPr>
        <p:spPr/>
        <p:txBody>
          <a:bodyPr>
            <a:normAutofit fontScale="90000"/>
          </a:bodyPr>
          <a:lstStyle/>
          <a:p>
            <a:pPr algn="ctr"/>
            <a:r>
              <a:rPr lang="en-US" b="0" i="0" dirty="0">
                <a:effectLst/>
                <a:latin typeface="Open Sans"/>
              </a:rPr>
              <a:t>Premixed Insulin (70-30 or 75-25) versus Basal-Bolus</a:t>
            </a:r>
            <a:endParaRPr lang="en-US" dirty="0"/>
          </a:p>
        </p:txBody>
      </p:sp>
      <p:sp>
        <p:nvSpPr>
          <p:cNvPr id="3" name="Content Placeholder 2">
            <a:extLst>
              <a:ext uri="{FF2B5EF4-FFF2-40B4-BE49-F238E27FC236}">
                <a16:creationId xmlns:a16="http://schemas.microsoft.com/office/drawing/2014/main" id="{76BB62DA-D48C-4351-AD54-ECC137A6A6EE}"/>
              </a:ext>
            </a:extLst>
          </p:cNvPr>
          <p:cNvSpPr>
            <a:spLocks noGrp="1"/>
          </p:cNvSpPr>
          <p:nvPr>
            <p:ph idx="1"/>
          </p:nvPr>
        </p:nvSpPr>
        <p:spPr/>
        <p:txBody>
          <a:bodyPr>
            <a:normAutofit/>
          </a:bodyPr>
          <a:lstStyle/>
          <a:p>
            <a:r>
              <a:rPr lang="en-US" b="0" dirty="0">
                <a:latin typeface="Open Sans"/>
              </a:rPr>
              <a:t>S</a:t>
            </a:r>
            <a:r>
              <a:rPr lang="en-US" b="0" i="0" dirty="0">
                <a:effectLst/>
                <a:latin typeface="Open Sans"/>
              </a:rPr>
              <a:t>ignificantly increased hypoglycemia with premixed insulin for inpatients</a:t>
            </a:r>
          </a:p>
          <a:p>
            <a:r>
              <a:rPr lang="en-US" b="0" dirty="0">
                <a:latin typeface="Open Sans"/>
              </a:rPr>
              <a:t>P</a:t>
            </a:r>
            <a:r>
              <a:rPr lang="en-US" b="0" i="0" dirty="0">
                <a:effectLst/>
                <a:latin typeface="Open Sans"/>
              </a:rPr>
              <a:t>remixed insulin regimens are not routinely recommended for in-hospital use</a:t>
            </a:r>
          </a:p>
          <a:p>
            <a:r>
              <a:rPr lang="en-US" dirty="0">
                <a:latin typeface="Open Sans"/>
              </a:rPr>
              <a:t>Can convert to premixed insulin at discharge if want to send home on two injections a day instead of four</a:t>
            </a:r>
            <a:endParaRPr lang="en-US" dirty="0"/>
          </a:p>
        </p:txBody>
      </p:sp>
      <p:sp>
        <p:nvSpPr>
          <p:cNvPr id="6" name="TextBox 5">
            <a:extLst>
              <a:ext uri="{FF2B5EF4-FFF2-40B4-BE49-F238E27FC236}">
                <a16:creationId xmlns:a16="http://schemas.microsoft.com/office/drawing/2014/main" id="{510BCA87-9F25-275C-E8D3-EB432570B60D}"/>
              </a:ext>
            </a:extLst>
          </p:cNvPr>
          <p:cNvSpPr txBox="1"/>
          <p:nvPr/>
        </p:nvSpPr>
        <p:spPr>
          <a:xfrm>
            <a:off x="3180183" y="6528839"/>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extLst>
      <p:ext uri="{BB962C8B-B14F-4D97-AF65-F5344CB8AC3E}">
        <p14:creationId xmlns:p14="http://schemas.microsoft.com/office/powerpoint/2010/main" val="276088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ACA34-EEF8-52FF-DD70-D60F1E8A87A4}"/>
              </a:ext>
            </a:extLst>
          </p:cNvPr>
          <p:cNvPicPr>
            <a:picLocks noChangeAspect="1"/>
          </p:cNvPicPr>
          <p:nvPr/>
        </p:nvPicPr>
        <p:blipFill rotWithShape="1">
          <a:blip r:embed="rId3"/>
          <a:srcRect l="1812" t="2530" r="6932" b="11430"/>
          <a:stretch/>
        </p:blipFill>
        <p:spPr>
          <a:xfrm>
            <a:off x="1555376" y="2005413"/>
            <a:ext cx="9036425" cy="2871387"/>
          </a:xfrm>
          <a:prstGeom prst="rect">
            <a:avLst/>
          </a:prstGeom>
        </p:spPr>
      </p:pic>
      <p:sp>
        <p:nvSpPr>
          <p:cNvPr id="4" name="TextBox 3">
            <a:extLst>
              <a:ext uri="{FF2B5EF4-FFF2-40B4-BE49-F238E27FC236}">
                <a16:creationId xmlns:a16="http://schemas.microsoft.com/office/drawing/2014/main" id="{5ED58DE4-D9CA-C7EE-1381-12DF8EDC15A6}"/>
              </a:ext>
            </a:extLst>
          </p:cNvPr>
          <p:cNvSpPr txBox="1"/>
          <p:nvPr/>
        </p:nvSpPr>
        <p:spPr>
          <a:xfrm>
            <a:off x="1752601" y="6477001"/>
            <a:ext cx="5264583" cy="246221"/>
          </a:xfrm>
          <a:prstGeom prst="rect">
            <a:avLst/>
          </a:prstGeom>
          <a:noFill/>
        </p:spPr>
        <p:txBody>
          <a:bodyPr wrap="none" rtlCol="0">
            <a:spAutoFit/>
          </a:bodyPr>
          <a:lstStyle/>
          <a:p>
            <a:r>
              <a:rPr lang="en-US" sz="1000" dirty="0" err="1">
                <a:latin typeface="Source Sans Pro" panose="020B0503030403020204" pitchFamily="34" charset="0"/>
              </a:rPr>
              <a:t>Vennard</a:t>
            </a:r>
            <a:r>
              <a:rPr lang="en-US" sz="1000" dirty="0">
                <a:latin typeface="Source Sans Pro" panose="020B0503030403020204" pitchFamily="34" charset="0"/>
              </a:rPr>
              <a:t> KC, </a:t>
            </a:r>
            <a:r>
              <a:rPr lang="en-US" sz="1000" dirty="0" err="1">
                <a:latin typeface="Source Sans Pro" panose="020B0503030403020204" pitchFamily="34" charset="0"/>
              </a:rPr>
              <a:t>Selen</a:t>
            </a:r>
            <a:r>
              <a:rPr lang="en-US" sz="1000" dirty="0">
                <a:latin typeface="Source Sans Pro" panose="020B0503030403020204" pitchFamily="34" charset="0"/>
              </a:rPr>
              <a:t> DJ, Gilbert MP. </a:t>
            </a:r>
            <a:r>
              <a:rPr lang="en-US" sz="1000" i="1" dirty="0" err="1">
                <a:latin typeface="Source Sans Pro" panose="020B0503030403020204" pitchFamily="34" charset="0"/>
              </a:rPr>
              <a:t>Endocr</a:t>
            </a:r>
            <a:r>
              <a:rPr lang="en-US" sz="1000" i="1" dirty="0">
                <a:latin typeface="Source Sans Pro" panose="020B0503030403020204" pitchFamily="34" charset="0"/>
              </a:rPr>
              <a:t> </a:t>
            </a:r>
            <a:r>
              <a:rPr lang="en-US" sz="1000" i="1" dirty="0" err="1">
                <a:latin typeface="Source Sans Pro" panose="020B0503030403020204" pitchFamily="34" charset="0"/>
              </a:rPr>
              <a:t>Pract</a:t>
            </a:r>
            <a:r>
              <a:rPr lang="en-US" sz="1000" dirty="0">
                <a:latin typeface="Source Sans Pro" panose="020B0503030403020204" pitchFamily="34" charset="0"/>
              </a:rPr>
              <a:t>. 2018;24(10):900-906. doi:10.4158/EP-2018-0150</a:t>
            </a:r>
            <a:endParaRPr lang="en-US" sz="1000" dirty="0"/>
          </a:p>
        </p:txBody>
      </p:sp>
      <p:sp>
        <p:nvSpPr>
          <p:cNvPr id="5" name="Title 1">
            <a:extLst>
              <a:ext uri="{FF2B5EF4-FFF2-40B4-BE49-F238E27FC236}">
                <a16:creationId xmlns:a16="http://schemas.microsoft.com/office/drawing/2014/main" id="{8496396A-3A5F-E706-8E25-5C5D030B11D6}"/>
              </a:ext>
            </a:extLst>
          </p:cNvPr>
          <p:cNvSpPr txBox="1">
            <a:spLocks/>
          </p:cNvSpPr>
          <p:nvPr/>
        </p:nvSpPr>
        <p:spPr>
          <a:xfrm>
            <a:off x="1981200" y="30480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Open Sans"/>
              </a:rPr>
              <a:t>Enteral and Parenteral Nutrition</a:t>
            </a:r>
            <a:endParaRPr lang="en-US" dirty="0"/>
          </a:p>
        </p:txBody>
      </p:sp>
    </p:spTree>
    <p:extLst>
      <p:ext uri="{BB962C8B-B14F-4D97-AF65-F5344CB8AC3E}">
        <p14:creationId xmlns:p14="http://schemas.microsoft.com/office/powerpoint/2010/main" val="229072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526C5-F379-2ABD-7A9A-5D585FF0FA01}"/>
              </a:ext>
            </a:extLst>
          </p:cNvPr>
          <p:cNvPicPr>
            <a:picLocks noChangeAspect="1"/>
          </p:cNvPicPr>
          <p:nvPr/>
        </p:nvPicPr>
        <p:blipFill rotWithShape="1">
          <a:blip r:embed="rId3"/>
          <a:srcRect t="1510" r="1322" b="3360"/>
          <a:stretch/>
        </p:blipFill>
        <p:spPr>
          <a:xfrm>
            <a:off x="1600200" y="1143000"/>
            <a:ext cx="8991600" cy="4800600"/>
          </a:xfrm>
          <a:prstGeom prst="rect">
            <a:avLst/>
          </a:prstGeom>
        </p:spPr>
      </p:pic>
      <p:sp>
        <p:nvSpPr>
          <p:cNvPr id="2" name="TextBox 1">
            <a:extLst>
              <a:ext uri="{FF2B5EF4-FFF2-40B4-BE49-F238E27FC236}">
                <a16:creationId xmlns:a16="http://schemas.microsoft.com/office/drawing/2014/main" id="{4D4FC8AF-78C9-C0E1-721F-E71DD5F892C5}"/>
              </a:ext>
            </a:extLst>
          </p:cNvPr>
          <p:cNvSpPr txBox="1"/>
          <p:nvPr/>
        </p:nvSpPr>
        <p:spPr>
          <a:xfrm>
            <a:off x="1752601" y="6477001"/>
            <a:ext cx="5264583" cy="246221"/>
          </a:xfrm>
          <a:prstGeom prst="rect">
            <a:avLst/>
          </a:prstGeom>
          <a:noFill/>
        </p:spPr>
        <p:txBody>
          <a:bodyPr wrap="none" rtlCol="0">
            <a:spAutoFit/>
          </a:bodyPr>
          <a:lstStyle/>
          <a:p>
            <a:r>
              <a:rPr lang="en-US" sz="1000" dirty="0" err="1">
                <a:latin typeface="Source Sans Pro" panose="020B0503030403020204" pitchFamily="34" charset="0"/>
              </a:rPr>
              <a:t>Vennard</a:t>
            </a:r>
            <a:r>
              <a:rPr lang="en-US" sz="1000" dirty="0">
                <a:latin typeface="Source Sans Pro" panose="020B0503030403020204" pitchFamily="34" charset="0"/>
              </a:rPr>
              <a:t> KC, </a:t>
            </a:r>
            <a:r>
              <a:rPr lang="en-US" sz="1000" dirty="0" err="1">
                <a:latin typeface="Source Sans Pro" panose="020B0503030403020204" pitchFamily="34" charset="0"/>
              </a:rPr>
              <a:t>Selen</a:t>
            </a:r>
            <a:r>
              <a:rPr lang="en-US" sz="1000" dirty="0">
                <a:latin typeface="Source Sans Pro" panose="020B0503030403020204" pitchFamily="34" charset="0"/>
              </a:rPr>
              <a:t> DJ, Gilbert MP. </a:t>
            </a:r>
            <a:r>
              <a:rPr lang="en-US" sz="1000" i="1" dirty="0" err="1">
                <a:latin typeface="Source Sans Pro" panose="020B0503030403020204" pitchFamily="34" charset="0"/>
              </a:rPr>
              <a:t>Endocr</a:t>
            </a:r>
            <a:r>
              <a:rPr lang="en-US" sz="1000" i="1" dirty="0">
                <a:latin typeface="Source Sans Pro" panose="020B0503030403020204" pitchFamily="34" charset="0"/>
              </a:rPr>
              <a:t> </a:t>
            </a:r>
            <a:r>
              <a:rPr lang="en-US" sz="1000" i="1" dirty="0" err="1">
                <a:latin typeface="Source Sans Pro" panose="020B0503030403020204" pitchFamily="34" charset="0"/>
              </a:rPr>
              <a:t>Pract</a:t>
            </a:r>
            <a:r>
              <a:rPr lang="en-US" sz="1000" dirty="0">
                <a:latin typeface="Source Sans Pro" panose="020B0503030403020204" pitchFamily="34" charset="0"/>
              </a:rPr>
              <a:t>. 2018;24(10):900-906. doi:10.4158/EP-2018-0150</a:t>
            </a:r>
            <a:endParaRPr lang="en-US" sz="1000" dirty="0"/>
          </a:p>
        </p:txBody>
      </p:sp>
      <p:sp>
        <p:nvSpPr>
          <p:cNvPr id="4" name="Title 1">
            <a:extLst>
              <a:ext uri="{FF2B5EF4-FFF2-40B4-BE49-F238E27FC236}">
                <a16:creationId xmlns:a16="http://schemas.microsoft.com/office/drawing/2014/main" id="{8AAAB7A0-7815-FDCC-3C85-C3CD7DF4D777}"/>
              </a:ext>
            </a:extLst>
          </p:cNvPr>
          <p:cNvSpPr txBox="1">
            <a:spLocks/>
          </p:cNvSpPr>
          <p:nvPr/>
        </p:nvSpPr>
        <p:spPr>
          <a:xfrm>
            <a:off x="1981200" y="30480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Open Sans"/>
              </a:rPr>
              <a:t>Enteral and Parenteral Nutrition</a:t>
            </a:r>
            <a:endParaRPr lang="en-US" dirty="0"/>
          </a:p>
        </p:txBody>
      </p:sp>
    </p:spTree>
    <p:extLst>
      <p:ext uri="{BB962C8B-B14F-4D97-AF65-F5344CB8AC3E}">
        <p14:creationId xmlns:p14="http://schemas.microsoft.com/office/powerpoint/2010/main" val="397591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EC971-1D3D-105C-430D-A5F94904C061}"/>
              </a:ext>
            </a:extLst>
          </p:cNvPr>
          <p:cNvPicPr>
            <a:picLocks noChangeAspect="1"/>
          </p:cNvPicPr>
          <p:nvPr/>
        </p:nvPicPr>
        <p:blipFill>
          <a:blip r:embed="rId3"/>
          <a:stretch>
            <a:fillRect/>
          </a:stretch>
        </p:blipFill>
        <p:spPr>
          <a:xfrm>
            <a:off x="1752600" y="1752600"/>
            <a:ext cx="8775348" cy="3887212"/>
          </a:xfrm>
          <a:prstGeom prst="rect">
            <a:avLst/>
          </a:prstGeom>
        </p:spPr>
      </p:pic>
      <p:sp>
        <p:nvSpPr>
          <p:cNvPr id="2" name="Title 1">
            <a:extLst>
              <a:ext uri="{FF2B5EF4-FFF2-40B4-BE49-F238E27FC236}">
                <a16:creationId xmlns:a16="http://schemas.microsoft.com/office/drawing/2014/main" id="{8BBA46C4-49FC-5BD9-106D-418839509940}"/>
              </a:ext>
            </a:extLst>
          </p:cNvPr>
          <p:cNvSpPr txBox="1">
            <a:spLocks/>
          </p:cNvSpPr>
          <p:nvPr/>
        </p:nvSpPr>
        <p:spPr>
          <a:xfrm>
            <a:off x="1981200" y="27803"/>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Open Sans"/>
              </a:rPr>
              <a:t>Steroid Induced Hyperglycemia</a:t>
            </a:r>
            <a:endParaRPr lang="en-US" dirty="0"/>
          </a:p>
        </p:txBody>
      </p:sp>
      <p:sp>
        <p:nvSpPr>
          <p:cNvPr id="4" name="TextBox 3">
            <a:extLst>
              <a:ext uri="{FF2B5EF4-FFF2-40B4-BE49-F238E27FC236}">
                <a16:creationId xmlns:a16="http://schemas.microsoft.com/office/drawing/2014/main" id="{56A509B2-43B4-EBA9-F42B-E0F156DEB15D}"/>
              </a:ext>
            </a:extLst>
          </p:cNvPr>
          <p:cNvSpPr txBox="1"/>
          <p:nvPr/>
        </p:nvSpPr>
        <p:spPr>
          <a:xfrm>
            <a:off x="1752600" y="6543915"/>
            <a:ext cx="2380780" cy="215444"/>
          </a:xfrm>
          <a:prstGeom prst="rect">
            <a:avLst/>
          </a:prstGeom>
          <a:noFill/>
        </p:spPr>
        <p:txBody>
          <a:bodyPr wrap="none" rtlCol="0">
            <a:spAutoFit/>
          </a:bodyPr>
          <a:lstStyle/>
          <a:p>
            <a:r>
              <a:rPr lang="en-US" sz="800" dirty="0" err="1">
                <a:latin typeface="Roboto" panose="02000000000000000000" pitchFamily="2" charset="0"/>
              </a:rPr>
              <a:t>Aberer</a:t>
            </a:r>
            <a:r>
              <a:rPr lang="en-US" sz="800" dirty="0">
                <a:latin typeface="Roboto" panose="02000000000000000000" pitchFamily="2" charset="0"/>
              </a:rPr>
              <a:t> F,. J Clin Med. 2021 May 16;10(10):2154.</a:t>
            </a:r>
            <a:endParaRPr lang="en-US" sz="1000" dirty="0"/>
          </a:p>
        </p:txBody>
      </p:sp>
    </p:spTree>
    <p:extLst>
      <p:ext uri="{BB962C8B-B14F-4D97-AF65-F5344CB8AC3E}">
        <p14:creationId xmlns:p14="http://schemas.microsoft.com/office/powerpoint/2010/main" val="392584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0F65F-0025-5964-16F4-A8B2596D25C8}"/>
              </a:ext>
            </a:extLst>
          </p:cNvPr>
          <p:cNvPicPr>
            <a:picLocks noChangeAspect="1"/>
          </p:cNvPicPr>
          <p:nvPr/>
        </p:nvPicPr>
        <p:blipFill rotWithShape="1">
          <a:blip r:embed="rId3"/>
          <a:srcRect l="2302" r="1012" b="5790"/>
          <a:stretch/>
        </p:blipFill>
        <p:spPr>
          <a:xfrm>
            <a:off x="3124201" y="124039"/>
            <a:ext cx="6416675" cy="6602691"/>
          </a:xfrm>
          <a:prstGeom prst="rect">
            <a:avLst/>
          </a:prstGeom>
        </p:spPr>
      </p:pic>
      <p:sp>
        <p:nvSpPr>
          <p:cNvPr id="4" name="TextBox 3">
            <a:extLst>
              <a:ext uri="{FF2B5EF4-FFF2-40B4-BE49-F238E27FC236}">
                <a16:creationId xmlns:a16="http://schemas.microsoft.com/office/drawing/2014/main" id="{FEA8A560-55A8-232C-AC2D-FE00F4D9D183}"/>
              </a:ext>
            </a:extLst>
          </p:cNvPr>
          <p:cNvSpPr txBox="1"/>
          <p:nvPr/>
        </p:nvSpPr>
        <p:spPr>
          <a:xfrm>
            <a:off x="1600200" y="6642556"/>
            <a:ext cx="2380780" cy="215444"/>
          </a:xfrm>
          <a:prstGeom prst="rect">
            <a:avLst/>
          </a:prstGeom>
          <a:noFill/>
        </p:spPr>
        <p:txBody>
          <a:bodyPr wrap="none" rtlCol="0">
            <a:spAutoFit/>
          </a:bodyPr>
          <a:lstStyle/>
          <a:p>
            <a:r>
              <a:rPr lang="en-US" sz="800" dirty="0" err="1">
                <a:latin typeface="Roboto" panose="02000000000000000000" pitchFamily="2" charset="0"/>
              </a:rPr>
              <a:t>Aberer</a:t>
            </a:r>
            <a:r>
              <a:rPr lang="en-US" sz="800" dirty="0">
                <a:latin typeface="Roboto" panose="02000000000000000000" pitchFamily="2" charset="0"/>
              </a:rPr>
              <a:t> F,. J Clin Med. 2021 May 16;10(10):2154.</a:t>
            </a:r>
            <a:endParaRPr lang="en-US" sz="1000" dirty="0"/>
          </a:p>
        </p:txBody>
      </p:sp>
      <p:sp>
        <p:nvSpPr>
          <p:cNvPr id="2" name="Rectangle 1">
            <a:extLst>
              <a:ext uri="{FF2B5EF4-FFF2-40B4-BE49-F238E27FC236}">
                <a16:creationId xmlns:a16="http://schemas.microsoft.com/office/drawing/2014/main" id="{3E96E674-040D-E88C-69F8-5E892B41B7D8}"/>
              </a:ext>
            </a:extLst>
          </p:cNvPr>
          <p:cNvSpPr/>
          <p:nvPr/>
        </p:nvSpPr>
        <p:spPr>
          <a:xfrm>
            <a:off x="7051524" y="2667000"/>
            <a:ext cx="2301875" cy="266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B91E2D-6479-CBDA-C2B5-801426F45911}"/>
              </a:ext>
            </a:extLst>
          </p:cNvPr>
          <p:cNvSpPr/>
          <p:nvPr/>
        </p:nvSpPr>
        <p:spPr>
          <a:xfrm>
            <a:off x="7086600" y="1219200"/>
            <a:ext cx="23018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C5CC7E-2130-1E22-3E8A-A9F15D31DDC2}"/>
              </a:ext>
            </a:extLst>
          </p:cNvPr>
          <p:cNvSpPr/>
          <p:nvPr/>
        </p:nvSpPr>
        <p:spPr>
          <a:xfrm>
            <a:off x="7097636" y="6096000"/>
            <a:ext cx="230187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76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What to do at discharge?</a:t>
            </a:r>
          </a:p>
        </p:txBody>
      </p:sp>
      <p:sp>
        <p:nvSpPr>
          <p:cNvPr id="55299" name="Content Placeholder 2"/>
          <p:cNvSpPr>
            <a:spLocks noGrp="1"/>
          </p:cNvSpPr>
          <p:nvPr>
            <p:ph idx="1"/>
          </p:nvPr>
        </p:nvSpPr>
        <p:spPr>
          <a:xfrm>
            <a:off x="1981200" y="1219201"/>
            <a:ext cx="8229600" cy="4525963"/>
          </a:xfrm>
        </p:spPr>
        <p:txBody>
          <a:bodyPr>
            <a:noAutofit/>
          </a:bodyPr>
          <a:lstStyle/>
          <a:p>
            <a:r>
              <a:rPr lang="en-US" dirty="0"/>
              <a:t>Transition to home begins at admission</a:t>
            </a:r>
          </a:p>
          <a:p>
            <a:pPr lvl="1"/>
            <a:r>
              <a:rPr lang="en-US" dirty="0"/>
              <a:t>Identify, monitor, and treat all </a:t>
            </a:r>
            <a:r>
              <a:rPr lang="en-US" dirty="0" err="1"/>
              <a:t>pts</a:t>
            </a:r>
            <a:r>
              <a:rPr lang="en-US" dirty="0"/>
              <a:t> with hyperglycemia</a:t>
            </a:r>
          </a:p>
          <a:p>
            <a:pPr lvl="1"/>
            <a:r>
              <a:rPr lang="en-US" dirty="0"/>
              <a:t>HgA1c on all hyperglycemic pts if not checked recently</a:t>
            </a:r>
          </a:p>
          <a:p>
            <a:pPr lvl="1"/>
            <a:r>
              <a:rPr lang="en-US" dirty="0"/>
              <a:t>Identify financial/social barriers to </a:t>
            </a:r>
            <a:r>
              <a:rPr lang="en-US" dirty="0" err="1"/>
              <a:t>outpt</a:t>
            </a:r>
            <a:r>
              <a:rPr lang="en-US" dirty="0"/>
              <a:t> management</a:t>
            </a:r>
          </a:p>
          <a:p>
            <a:pPr lvl="1"/>
            <a:r>
              <a:rPr lang="en-US" dirty="0"/>
              <a:t>Emphasize nursing involvement and input</a:t>
            </a:r>
          </a:p>
          <a:p>
            <a:pPr>
              <a:lnSpc>
                <a:spcPct val="90000"/>
              </a:lnSpc>
            </a:pPr>
            <a:r>
              <a:rPr lang="en-US" dirty="0"/>
              <a:t>F/up within 1-2 weeks after discharge if treatment with antihyperglycemic medications initiated, stopped, or if dose change occurred</a:t>
            </a:r>
          </a:p>
          <a:p>
            <a:pPr>
              <a:lnSpc>
                <a:spcPct val="90000"/>
              </a:lnSpc>
            </a:pPr>
            <a:r>
              <a:rPr lang="en-US" dirty="0"/>
              <a:t>Arrange f/up newly diagnosed hyperglycemia</a:t>
            </a:r>
          </a:p>
          <a:p>
            <a:pPr lvl="1">
              <a:lnSpc>
                <a:spcPct val="90000"/>
              </a:lnSpc>
              <a:buNone/>
            </a:pPr>
            <a:r>
              <a:rPr lang="en-US" dirty="0"/>
              <a:t>*some may no longer have hyperglycemia after acute illness resolves</a:t>
            </a:r>
          </a:p>
          <a:p>
            <a:pPr lvl="1">
              <a:lnSpc>
                <a:spcPct val="90000"/>
              </a:lnSpc>
              <a:buNone/>
            </a:pPr>
            <a:r>
              <a:rPr lang="en-US" dirty="0"/>
              <a:t>*fasting BG should be reassessed 1-2 months or sooner following discharge</a:t>
            </a:r>
          </a:p>
          <a:p>
            <a:pPr>
              <a:lnSpc>
                <a:spcPct val="80000"/>
              </a:lnSpc>
            </a:pPr>
            <a:endParaRPr lang="en-US" dirty="0">
              <a:latin typeface="Arial" charset="0"/>
            </a:endParaRPr>
          </a:p>
          <a:p>
            <a:endParaRPr lang="en-US" dirty="0"/>
          </a:p>
          <a:p>
            <a:endParaRPr lang="en-US" dirty="0"/>
          </a:p>
          <a:p>
            <a:endParaRPr lang="en-US" dirty="0"/>
          </a:p>
        </p:txBody>
      </p:sp>
      <p:sp>
        <p:nvSpPr>
          <p:cNvPr id="2" name="TextBox 1">
            <a:extLst>
              <a:ext uri="{FF2B5EF4-FFF2-40B4-BE49-F238E27FC236}">
                <a16:creationId xmlns:a16="http://schemas.microsoft.com/office/drawing/2014/main" id="{3A4EDA4D-DDDE-9D7F-3B4D-BBD5248721F9}"/>
              </a:ext>
            </a:extLst>
          </p:cNvPr>
          <p:cNvSpPr txBox="1"/>
          <p:nvPr/>
        </p:nvSpPr>
        <p:spPr>
          <a:xfrm>
            <a:off x="1752600" y="6444863"/>
            <a:ext cx="5461110" cy="276999"/>
          </a:xfrm>
          <a:prstGeom prst="rect">
            <a:avLst/>
          </a:prstGeom>
          <a:noFill/>
        </p:spPr>
        <p:txBody>
          <a:bodyPr wrap="none" rtlCol="0">
            <a:spAutoFit/>
          </a:bodyPr>
          <a:lstStyle/>
          <a:p>
            <a:r>
              <a:rPr lang="en-US" sz="1200" dirty="0">
                <a:latin typeface="Times New Roman" pitchFamily="18" charset="0"/>
              </a:rPr>
              <a:t>http://tools.hospitalmedicine.org/resource_rooms/imp_guides/GC/GC_Workbook.pdf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Use Admission HgA1c for DC</a:t>
            </a:r>
          </a:p>
        </p:txBody>
      </p:sp>
      <p:pic>
        <p:nvPicPr>
          <p:cNvPr id="5734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68550" y="1935164"/>
            <a:ext cx="7454900" cy="4389437"/>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B3CA-99EF-3B4C-96E5-D0981B2390AC}"/>
              </a:ext>
            </a:extLst>
          </p:cNvPr>
          <p:cNvSpPr>
            <a:spLocks noGrp="1"/>
          </p:cNvSpPr>
          <p:nvPr>
            <p:ph type="title"/>
          </p:nvPr>
        </p:nvSpPr>
        <p:spPr>
          <a:xfrm>
            <a:off x="381000" y="-127068"/>
            <a:ext cx="11430000" cy="1371506"/>
          </a:xfrm>
        </p:spPr>
        <p:txBody>
          <a:bodyPr>
            <a:normAutofit/>
          </a:bodyPr>
          <a:lstStyle/>
          <a:p>
            <a:r>
              <a:rPr lang="en-US" dirty="0"/>
              <a:t>Inpatient Management of Diabetes</a:t>
            </a:r>
            <a:endParaRPr lang="en-US" sz="3200" b="0" dirty="0"/>
          </a:p>
        </p:txBody>
      </p:sp>
      <p:sp>
        <p:nvSpPr>
          <p:cNvPr id="5" name="TextBox 4">
            <a:extLst>
              <a:ext uri="{FF2B5EF4-FFF2-40B4-BE49-F238E27FC236}">
                <a16:creationId xmlns:a16="http://schemas.microsoft.com/office/drawing/2014/main" id="{A6BA2116-6403-41E2-8A79-5921F220834F}"/>
              </a:ext>
            </a:extLst>
          </p:cNvPr>
          <p:cNvSpPr txBox="1"/>
          <p:nvPr/>
        </p:nvSpPr>
        <p:spPr>
          <a:xfrm>
            <a:off x="2003613" y="2070475"/>
            <a:ext cx="8525434" cy="2554545"/>
          </a:xfrm>
          <a:prstGeom prst="rect">
            <a:avLst/>
          </a:prstGeom>
          <a:noFill/>
        </p:spPr>
        <p:txBody>
          <a:bodyPr wrap="square">
            <a:spAutoFit/>
          </a:bodyPr>
          <a:lstStyle/>
          <a:p>
            <a:pPr marL="0" marR="0" algn="ctr">
              <a:spcBef>
                <a:spcPts val="0"/>
              </a:spcBef>
              <a:spcAft>
                <a:spcPts val="0"/>
              </a:spcAft>
            </a:pPr>
            <a:r>
              <a:rPr lang="en-US" sz="3200" b="1" dirty="0"/>
              <a:t>Moderator</a:t>
            </a:r>
          </a:p>
          <a:p>
            <a:pPr marL="0" marR="0" algn="ctr">
              <a:spcBef>
                <a:spcPts val="0"/>
              </a:spcBef>
              <a:spcAft>
                <a:spcPts val="0"/>
              </a:spcAft>
            </a:pPr>
            <a:r>
              <a:rPr lang="en-US" sz="32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Ebrahim Barkoudah, MD, MPH, FACP, SFHM</a:t>
            </a:r>
            <a:endParaRPr lang="en-US" sz="32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3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Brigham and Women’s Hospital</a:t>
            </a:r>
          </a:p>
          <a:p>
            <a:pPr marL="0" marR="0" algn="ctr">
              <a:spcBef>
                <a:spcPts val="0"/>
              </a:spcBef>
              <a:spcAft>
                <a:spcPts val="0"/>
              </a:spcAft>
            </a:pPr>
            <a:r>
              <a:rPr lang="en-US" sz="3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Harvard Medical School</a:t>
            </a:r>
            <a:endParaRPr lang="en-US" sz="3200" dirty="0">
              <a:effectLst/>
              <a:latin typeface="Calibri" panose="020F0502020204030204" pitchFamily="34" charset="0"/>
              <a:ea typeface="Calibri" panose="020F0502020204030204" pitchFamily="34" charset="0"/>
            </a:endParaRPr>
          </a:p>
          <a:p>
            <a:pPr algn="ctr"/>
            <a:r>
              <a:rPr lang="en-US" sz="3200" dirty="0"/>
              <a:t> </a:t>
            </a:r>
          </a:p>
        </p:txBody>
      </p:sp>
      <p:sp>
        <p:nvSpPr>
          <p:cNvPr id="6" name="TextBox 5">
            <a:extLst>
              <a:ext uri="{FF2B5EF4-FFF2-40B4-BE49-F238E27FC236}">
                <a16:creationId xmlns:a16="http://schemas.microsoft.com/office/drawing/2014/main" id="{8BCFDC88-4C58-45FB-89E3-C7A8C5BB42DB}"/>
              </a:ext>
            </a:extLst>
          </p:cNvPr>
          <p:cNvSpPr txBox="1"/>
          <p:nvPr/>
        </p:nvSpPr>
        <p:spPr>
          <a:xfrm>
            <a:off x="226210" y="4436030"/>
            <a:ext cx="12080240" cy="1477328"/>
          </a:xfrm>
          <a:prstGeom prst="rect">
            <a:avLst/>
          </a:prstGeom>
          <a:noFill/>
        </p:spPr>
        <p:txBody>
          <a:bodyPr wrap="square">
            <a:spAutoFit/>
          </a:bodyPr>
          <a:lstStyle/>
          <a:p>
            <a:r>
              <a:rPr lang="en-US" b="1" dirty="0"/>
              <a:t>COI: </a:t>
            </a:r>
            <a:r>
              <a:rPr lang="en-US" dirty="0"/>
              <a:t>Dr. Barkoudah reports research support payments from National Institutes of Health/National Heart, Lung, and Blood Institute, Bristol Myers Squibb and Janssen, payments made to Brigham and Women's Hospital for performing clinical endpoints sponsored by various entities, payments from WebMD and Advisory Board fees from Medscape, Janssen, Novartis, Pfizer, and travel expenses from Alexion. Editor </a:t>
            </a:r>
            <a:r>
              <a:rPr lang="en-US"/>
              <a:t>in Chief, </a:t>
            </a:r>
            <a:r>
              <a:rPr lang="en-US" dirty="0"/>
              <a:t>Journal of Clinical Outcomes Management </a:t>
            </a:r>
          </a:p>
          <a:p>
            <a:r>
              <a:rPr lang="en-US" dirty="0"/>
              <a:t> </a:t>
            </a:r>
          </a:p>
        </p:txBody>
      </p:sp>
    </p:spTree>
    <p:extLst>
      <p:ext uri="{BB962C8B-B14F-4D97-AF65-F5344CB8AC3E}">
        <p14:creationId xmlns:p14="http://schemas.microsoft.com/office/powerpoint/2010/main" val="169668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US">
                <a:latin typeface="Arial" charset="0"/>
              </a:rPr>
              <a:t>When to Consult</a:t>
            </a:r>
          </a:p>
        </p:txBody>
      </p:sp>
      <p:sp>
        <p:nvSpPr>
          <p:cNvPr id="1222659" name="Rectangle 3"/>
          <p:cNvSpPr>
            <a:spLocks noGrp="1" noChangeArrowheads="1"/>
          </p:cNvSpPr>
          <p:nvPr>
            <p:ph type="body" idx="1"/>
          </p:nvPr>
        </p:nvSpPr>
        <p:spPr/>
        <p:txBody>
          <a:bodyPr/>
          <a:lstStyle/>
          <a:p>
            <a:r>
              <a:rPr lang="en-US" dirty="0">
                <a:latin typeface="Arial" charset="0"/>
              </a:rPr>
              <a:t>Type 1 Diabetes with labile FSG</a:t>
            </a:r>
          </a:p>
          <a:p>
            <a:r>
              <a:rPr lang="en-US" dirty="0">
                <a:latin typeface="Arial" charset="0"/>
              </a:rPr>
              <a:t>Patients on insulin pumps</a:t>
            </a:r>
          </a:p>
          <a:p>
            <a:r>
              <a:rPr lang="en-US" dirty="0">
                <a:latin typeface="Arial" charset="0"/>
              </a:rPr>
              <a:t>U-500 insulin</a:t>
            </a:r>
          </a:p>
          <a:p>
            <a:r>
              <a:rPr lang="en-US" dirty="0">
                <a:latin typeface="Arial" charset="0"/>
              </a:rPr>
              <a:t>&gt;2 glucose measurements &gt; 300 mg/dl or recurrent hypoglycemia</a:t>
            </a:r>
          </a:p>
        </p:txBody>
      </p:sp>
      <p:sp>
        <p:nvSpPr>
          <p:cNvPr id="1222661" name="Text Box 5"/>
          <p:cNvSpPr txBox="1">
            <a:spLocks noChangeArrowheads="1"/>
          </p:cNvSpPr>
          <p:nvPr/>
        </p:nvSpPr>
        <p:spPr bwMode="auto">
          <a:xfrm>
            <a:off x="1828800" y="5769127"/>
            <a:ext cx="5715000" cy="366713"/>
          </a:xfrm>
          <a:prstGeom prst="rect">
            <a:avLst/>
          </a:prstGeom>
          <a:noFill/>
          <a:ln w="9525">
            <a:noFill/>
            <a:miter lim="800000"/>
            <a:headEnd/>
            <a:tailEnd/>
          </a:ln>
          <a:effectLst/>
        </p:spPr>
        <p:txBody>
          <a:bodyPr>
            <a:spAutoFit/>
          </a:bodyPr>
          <a:lstStyle/>
          <a:p>
            <a:pPr>
              <a:spcBef>
                <a:spcPct val="50000"/>
              </a:spcBef>
            </a:pPr>
            <a:r>
              <a:rPr lang="en-US" i="1" dirty="0"/>
              <a:t>Diabetes Care</a:t>
            </a:r>
            <a:r>
              <a:rPr lang="en-US" dirty="0"/>
              <a:t> 27:553-591, 2004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80EE-B4DE-8D43-8130-3587C44D2066}"/>
              </a:ext>
            </a:extLst>
          </p:cNvPr>
          <p:cNvSpPr>
            <a:spLocks noGrp="1"/>
          </p:cNvSpPr>
          <p:nvPr>
            <p:ph type="title"/>
          </p:nvPr>
        </p:nvSpPr>
        <p:spPr/>
        <p:txBody>
          <a:bodyPr/>
          <a:lstStyle/>
          <a:p>
            <a:r>
              <a:rPr lang="en-US" dirty="0"/>
              <a:t>ADA Recommendations</a:t>
            </a:r>
          </a:p>
        </p:txBody>
      </p:sp>
      <p:sp>
        <p:nvSpPr>
          <p:cNvPr id="3" name="Content Placeholder 2">
            <a:extLst>
              <a:ext uri="{FF2B5EF4-FFF2-40B4-BE49-F238E27FC236}">
                <a16:creationId xmlns:a16="http://schemas.microsoft.com/office/drawing/2014/main" id="{11DF0B48-05E9-291E-0271-8C2BCFF10AF5}"/>
              </a:ext>
            </a:extLst>
          </p:cNvPr>
          <p:cNvSpPr>
            <a:spLocks noGrp="1"/>
          </p:cNvSpPr>
          <p:nvPr>
            <p:ph idx="1"/>
          </p:nvPr>
        </p:nvSpPr>
        <p:spPr/>
        <p:txBody>
          <a:bodyPr/>
          <a:lstStyle/>
          <a:p>
            <a:r>
              <a:rPr lang="en-US" dirty="0"/>
              <a:t>Cardiovascular disease: SGLT-2 inhibitors or GLP-1 agonist with proven cardiovascular benefit</a:t>
            </a:r>
          </a:p>
          <a:p>
            <a:pPr lvl="1"/>
            <a:r>
              <a:rPr lang="en-US" dirty="0"/>
              <a:t>GLP-1: Liraglutide, </a:t>
            </a:r>
            <a:r>
              <a:rPr lang="en-US" dirty="0" err="1"/>
              <a:t>Semaglutide</a:t>
            </a:r>
            <a:r>
              <a:rPr lang="en-US" dirty="0"/>
              <a:t>, Dulaglutide</a:t>
            </a:r>
          </a:p>
          <a:p>
            <a:r>
              <a:rPr lang="en-US" dirty="0"/>
              <a:t>CKD with GFR 30-50 ml/min or heart failure (</a:t>
            </a:r>
            <a:r>
              <a:rPr lang="en-US" dirty="0" err="1"/>
              <a:t>HFrEF</a:t>
            </a:r>
            <a:r>
              <a:rPr lang="en-US" dirty="0"/>
              <a:t>, </a:t>
            </a:r>
            <a:r>
              <a:rPr lang="en-US" dirty="0" err="1"/>
              <a:t>HFpEF</a:t>
            </a:r>
            <a:r>
              <a:rPr lang="en-US" dirty="0"/>
              <a:t>): SGLT-2 inhibitor</a:t>
            </a:r>
          </a:p>
          <a:p>
            <a:r>
              <a:rPr lang="en-US" dirty="0"/>
              <a:t>Favor GLP-1 agonist over insulin to reduce CV events</a:t>
            </a:r>
          </a:p>
        </p:txBody>
      </p:sp>
      <p:sp>
        <p:nvSpPr>
          <p:cNvPr id="6" name="TextBox 5">
            <a:extLst>
              <a:ext uri="{FF2B5EF4-FFF2-40B4-BE49-F238E27FC236}">
                <a16:creationId xmlns:a16="http://schemas.microsoft.com/office/drawing/2014/main" id="{C173D0D3-331A-3FB6-45DF-7007A3E96F0F}"/>
              </a:ext>
            </a:extLst>
          </p:cNvPr>
          <p:cNvSpPr txBox="1"/>
          <p:nvPr/>
        </p:nvSpPr>
        <p:spPr>
          <a:xfrm>
            <a:off x="2537694" y="6581001"/>
            <a:ext cx="8534400" cy="276999"/>
          </a:xfrm>
          <a:prstGeom prst="rect">
            <a:avLst/>
          </a:prstGeom>
          <a:noFill/>
        </p:spPr>
        <p:txBody>
          <a:bodyPr wrap="square" rtlCol="0">
            <a:spAutoFit/>
          </a:bodyPr>
          <a:lstStyle/>
          <a:p>
            <a:r>
              <a:rPr lang="en-US" sz="1200" dirty="0" err="1">
                <a:latin typeface="BlinkMacSystemFont"/>
              </a:rPr>
              <a:t>Handelsman</a:t>
            </a:r>
            <a:r>
              <a:rPr lang="en-US" sz="1200" dirty="0">
                <a:latin typeface="BlinkMacSystemFont"/>
              </a:rPr>
              <a:t> G, et al. J Diabetes Complications. 2022 Feb;36(2):108101. </a:t>
            </a:r>
            <a:endParaRPr lang="en-US" sz="1200" dirty="0"/>
          </a:p>
        </p:txBody>
      </p:sp>
      <p:pic>
        <p:nvPicPr>
          <p:cNvPr id="4" name="Picture 3">
            <a:extLst>
              <a:ext uri="{FF2B5EF4-FFF2-40B4-BE49-F238E27FC236}">
                <a16:creationId xmlns:a16="http://schemas.microsoft.com/office/drawing/2014/main" id="{BD9B01F7-6772-2E24-7778-309A138407D7}"/>
              </a:ext>
            </a:extLst>
          </p:cNvPr>
          <p:cNvPicPr>
            <a:picLocks noChangeAspect="1"/>
          </p:cNvPicPr>
          <p:nvPr/>
        </p:nvPicPr>
        <p:blipFill rotWithShape="1">
          <a:blip r:embed="rId2"/>
          <a:srcRect l="3425" t="20473" r="27214" b="41732"/>
          <a:stretch/>
        </p:blipFill>
        <p:spPr>
          <a:xfrm>
            <a:off x="235403" y="3381375"/>
            <a:ext cx="7972426" cy="2362200"/>
          </a:xfrm>
          <a:prstGeom prst="rect">
            <a:avLst/>
          </a:prstGeom>
        </p:spPr>
      </p:pic>
      <p:pic>
        <p:nvPicPr>
          <p:cNvPr id="5" name="Picture 4">
            <a:extLst>
              <a:ext uri="{FF2B5EF4-FFF2-40B4-BE49-F238E27FC236}">
                <a16:creationId xmlns:a16="http://schemas.microsoft.com/office/drawing/2014/main" id="{B3C1A318-E56B-3930-CED3-9F6BAB0275FB}"/>
              </a:ext>
            </a:extLst>
          </p:cNvPr>
          <p:cNvPicPr>
            <a:picLocks noChangeAspect="1"/>
          </p:cNvPicPr>
          <p:nvPr/>
        </p:nvPicPr>
        <p:blipFill rotWithShape="1">
          <a:blip r:embed="rId3"/>
          <a:srcRect l="73114" t="21666" r="4627" b="37405"/>
          <a:stretch/>
        </p:blipFill>
        <p:spPr>
          <a:xfrm>
            <a:off x="8500187" y="3349691"/>
            <a:ext cx="3429000" cy="3429000"/>
          </a:xfrm>
          <a:prstGeom prst="rect">
            <a:avLst/>
          </a:prstGeom>
        </p:spPr>
      </p:pic>
    </p:spTree>
    <p:extLst>
      <p:ext uri="{BB962C8B-B14F-4D97-AF65-F5344CB8AC3E}">
        <p14:creationId xmlns:p14="http://schemas.microsoft.com/office/powerpoint/2010/main" val="2118704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CF838-95C1-44A5-9800-EC930371D086}"/>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1462916B-DAFE-4F86-9A36-4203F0C51F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554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B3CA-99EF-3B4C-96E5-D0981B2390AC}"/>
              </a:ext>
            </a:extLst>
          </p:cNvPr>
          <p:cNvSpPr>
            <a:spLocks noGrp="1"/>
          </p:cNvSpPr>
          <p:nvPr>
            <p:ph type="title"/>
          </p:nvPr>
        </p:nvSpPr>
        <p:spPr>
          <a:xfrm>
            <a:off x="381000" y="0"/>
            <a:ext cx="11430000" cy="1183341"/>
          </a:xfrm>
        </p:spPr>
        <p:txBody>
          <a:bodyPr>
            <a:normAutofit/>
          </a:bodyPr>
          <a:lstStyle/>
          <a:p>
            <a:r>
              <a:rPr lang="en-US" dirty="0"/>
              <a:t>Inpatient Management of Diabetes</a:t>
            </a:r>
            <a:endParaRPr lang="en-US" sz="3200" b="0" dirty="0"/>
          </a:p>
        </p:txBody>
      </p:sp>
      <p:sp>
        <p:nvSpPr>
          <p:cNvPr id="3" name="Subtitle 2">
            <a:extLst>
              <a:ext uri="{FF2B5EF4-FFF2-40B4-BE49-F238E27FC236}">
                <a16:creationId xmlns:a16="http://schemas.microsoft.com/office/drawing/2014/main" id="{0FDD3765-10CA-EF40-B0A0-F57927E0C6A2}"/>
              </a:ext>
            </a:extLst>
          </p:cNvPr>
          <p:cNvSpPr>
            <a:spLocks noGrp="1"/>
          </p:cNvSpPr>
          <p:nvPr>
            <p:ph type="body" idx="1"/>
          </p:nvPr>
        </p:nvSpPr>
        <p:spPr>
          <a:xfrm>
            <a:off x="381000" y="2624896"/>
            <a:ext cx="11430000" cy="2359789"/>
          </a:xfrm>
        </p:spPr>
        <p:txBody>
          <a:bodyPr>
            <a:normAutofit fontScale="92500" lnSpcReduction="10000"/>
          </a:bodyPr>
          <a:lstStyle/>
          <a:p>
            <a:r>
              <a:rPr lang="en-US" sz="3600" b="1" dirty="0"/>
              <a:t>Guillermo Umpierrez, MD, CDE, </a:t>
            </a:r>
            <a:r>
              <a:rPr lang="en-US" sz="3600" b="1" i="0" dirty="0">
                <a:solidFill>
                  <a:srgbClr val="141414"/>
                </a:solidFill>
                <a:effectLst/>
                <a:latin typeface="proxima_nova_rgregular"/>
              </a:rPr>
              <a:t> FACE, MACP</a:t>
            </a:r>
            <a:endParaRPr lang="en-US" sz="3600" b="1" dirty="0"/>
          </a:p>
          <a:p>
            <a:r>
              <a:rPr lang="en-US" sz="3600" b="0" i="0" dirty="0">
                <a:solidFill>
                  <a:srgbClr val="222222"/>
                </a:solidFill>
                <a:effectLst/>
                <a:latin typeface="proxima_nova_rgregular"/>
              </a:rPr>
              <a:t>Professor of Medicine, Division of Endocrinology, Metabolism Emory University School of Medicine</a:t>
            </a:r>
            <a:br>
              <a:rPr lang="en-US" sz="3600" dirty="0"/>
            </a:br>
            <a:r>
              <a:rPr lang="en-US" sz="3600" b="0" i="0" dirty="0">
                <a:solidFill>
                  <a:srgbClr val="222222"/>
                </a:solidFill>
                <a:effectLst/>
                <a:latin typeface="proxima_nova_rgregular"/>
              </a:rPr>
              <a:t>Chief, Diabetes and Endocrinology Grady Memorial Hospital Atlanta, Georgia</a:t>
            </a:r>
            <a:endParaRPr lang="en-US" sz="3600" i="1" dirty="0"/>
          </a:p>
          <a:p>
            <a:endParaRPr lang="en-US" dirty="0"/>
          </a:p>
          <a:p>
            <a:endParaRPr lang="en-US" dirty="0"/>
          </a:p>
        </p:txBody>
      </p:sp>
    </p:spTree>
    <p:extLst>
      <p:ext uri="{BB962C8B-B14F-4D97-AF65-F5344CB8AC3E}">
        <p14:creationId xmlns:p14="http://schemas.microsoft.com/office/powerpoint/2010/main" val="3814428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0F55-EC79-1774-4F83-C6582E1E2A75}"/>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6CFE853C-AB40-AD0B-96B3-34CBEB7EAC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589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385E-7731-F986-7F53-F2B240D72B02}"/>
              </a:ext>
            </a:extLst>
          </p:cNvPr>
          <p:cNvSpPr>
            <a:spLocks noGrp="1"/>
          </p:cNvSpPr>
          <p:nvPr>
            <p:ph type="title"/>
          </p:nvPr>
        </p:nvSpPr>
        <p:spPr/>
        <p:txBody>
          <a:bodyPr/>
          <a:lstStyle/>
          <a:p>
            <a:r>
              <a:rPr lang="en-US" dirty="0"/>
              <a:t>Answers</a:t>
            </a:r>
          </a:p>
        </p:txBody>
      </p:sp>
      <p:sp>
        <p:nvSpPr>
          <p:cNvPr id="4" name="Rectangle 1">
            <a:extLst>
              <a:ext uri="{FF2B5EF4-FFF2-40B4-BE49-F238E27FC236}">
                <a16:creationId xmlns:a16="http://schemas.microsoft.com/office/drawing/2014/main" id="{B8A30FB5-BDFE-5151-2196-D34660753053}"/>
              </a:ext>
            </a:extLst>
          </p:cNvPr>
          <p:cNvSpPr>
            <a:spLocks noGrp="1" noChangeArrowheads="1"/>
          </p:cNvSpPr>
          <p:nvPr>
            <p:ph idx="1"/>
          </p:nvPr>
        </p:nvSpPr>
        <p:spPr bwMode="auto">
          <a:xfrm>
            <a:off x="1905000" y="1371600"/>
            <a:ext cx="8153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lnSpc>
                <a:spcPct val="100000"/>
              </a:lnSpc>
              <a:spcBef>
                <a:spcPct val="0"/>
              </a:spcBef>
              <a:spcAft>
                <a:spcPct val="0"/>
              </a:spcAft>
            </a:pPr>
            <a:r>
              <a:rPr lang="en-US" altLang="en-US" b="0" dirty="0"/>
              <a:t>65 y M with 5y history of type 2 diabetes, admitted for CHF exacerbation (</a:t>
            </a:r>
            <a:r>
              <a:rPr lang="en-US" altLang="en-US" b="0" dirty="0" err="1"/>
              <a:t>HFrEF</a:t>
            </a:r>
            <a:r>
              <a:rPr lang="en-US" altLang="en-US" b="0" dirty="0"/>
              <a:t>); FSG 205- 245 mg/dL during the first 12 hours of admission, BMI 35, CKD 3 (eGFR 59 ml/min), Hgb A1C 1 month ago 7.8%, home medications are glipizide 10 mg BID and metformin 1000 mg BID.  SaO2 88%, SBP 90/50, pt started on IV diuretic</a:t>
            </a:r>
          </a:p>
          <a:p>
            <a:pPr eaLnBrk="0" fontAlgn="base" hangingPunct="0">
              <a:lnSpc>
                <a:spcPct val="100000"/>
              </a:lnSpc>
              <a:spcBef>
                <a:spcPct val="0"/>
              </a:spcBef>
              <a:spcAft>
                <a:spcPct val="0"/>
              </a:spcAft>
            </a:pPr>
            <a:r>
              <a:rPr lang="en-US" altLang="en-US" b="0" dirty="0"/>
              <a:t>What is the next step in the management of this patient?</a:t>
            </a:r>
          </a:p>
          <a:p>
            <a:pPr eaLnBrk="0" fontAlgn="base" hangingPunct="0">
              <a:lnSpc>
                <a:spcPct val="100000"/>
              </a:lnSpc>
              <a:spcBef>
                <a:spcPct val="0"/>
              </a:spcBef>
              <a:spcAft>
                <a:spcPct val="0"/>
              </a:spcAft>
            </a:pPr>
            <a:endParaRPr lang="en-US" altLang="en-US" b="0" dirty="0"/>
          </a:p>
          <a:p>
            <a:pPr eaLnBrk="0" fontAlgn="base" hangingPunct="0">
              <a:lnSpc>
                <a:spcPct val="100000"/>
              </a:lnSpc>
              <a:spcBef>
                <a:spcPct val="0"/>
              </a:spcBef>
              <a:spcAft>
                <a:spcPct val="0"/>
              </a:spcAft>
            </a:pPr>
            <a:r>
              <a:rPr lang="en-US" altLang="en-US" b="0" dirty="0"/>
              <a:t>Stop home diabetes medications and start correctional insulin dosing</a:t>
            </a:r>
          </a:p>
          <a:p>
            <a:pPr eaLnBrk="0" fontAlgn="base" hangingPunct="0">
              <a:lnSpc>
                <a:spcPct val="100000"/>
              </a:lnSpc>
              <a:spcBef>
                <a:spcPct val="0"/>
              </a:spcBef>
              <a:spcAft>
                <a:spcPct val="0"/>
              </a:spcAft>
            </a:pPr>
            <a:r>
              <a:rPr lang="en-US" altLang="en-US" b="0" dirty="0">
                <a:solidFill>
                  <a:srgbClr val="FF0000"/>
                </a:solidFill>
              </a:rPr>
              <a:t>Stop home diabetes medicine and start basal and rapid acting insulin with meals</a:t>
            </a:r>
          </a:p>
          <a:p>
            <a:pPr eaLnBrk="0" fontAlgn="base" hangingPunct="0">
              <a:lnSpc>
                <a:spcPct val="100000"/>
              </a:lnSpc>
              <a:spcBef>
                <a:spcPct val="0"/>
              </a:spcBef>
              <a:spcAft>
                <a:spcPct val="0"/>
              </a:spcAft>
            </a:pPr>
            <a:r>
              <a:rPr lang="en-US" altLang="en-US" b="0" dirty="0"/>
              <a:t>Continue home diabetes medications and add correctional insulin</a:t>
            </a:r>
          </a:p>
          <a:p>
            <a:pPr eaLnBrk="0" fontAlgn="base" hangingPunct="0">
              <a:lnSpc>
                <a:spcPct val="100000"/>
              </a:lnSpc>
              <a:spcBef>
                <a:spcPct val="0"/>
              </a:spcBef>
              <a:spcAft>
                <a:spcPct val="0"/>
              </a:spcAft>
            </a:pPr>
            <a:r>
              <a:rPr lang="en-US" altLang="en-US" b="0" dirty="0"/>
              <a:t>Add sitagliptin with correctional insulin</a:t>
            </a:r>
          </a:p>
        </p:txBody>
      </p:sp>
      <p:sp>
        <p:nvSpPr>
          <p:cNvPr id="5" name="TextBox 4">
            <a:extLst>
              <a:ext uri="{FF2B5EF4-FFF2-40B4-BE49-F238E27FC236}">
                <a16:creationId xmlns:a16="http://schemas.microsoft.com/office/drawing/2014/main" id="{4FF3931F-EDC8-8A04-FCCC-212BEBB87CA4}"/>
              </a:ext>
            </a:extLst>
          </p:cNvPr>
          <p:cNvSpPr txBox="1"/>
          <p:nvPr/>
        </p:nvSpPr>
        <p:spPr>
          <a:xfrm>
            <a:off x="2463049" y="6520352"/>
            <a:ext cx="8534400" cy="276999"/>
          </a:xfrm>
          <a:prstGeom prst="rect">
            <a:avLst/>
          </a:prstGeom>
          <a:noFill/>
        </p:spPr>
        <p:txBody>
          <a:bodyPr wrap="square" rtlCol="0">
            <a:spAutoFit/>
          </a:bodyPr>
          <a:lstStyle/>
          <a:p>
            <a:r>
              <a:rPr lang="en-US" sz="1200" dirty="0">
                <a:latin typeface="BlinkMacSystemFont"/>
              </a:rPr>
              <a:t>Hyperglycemia Symposium, Endocrine Society Clinical Practice Guideline, 2022, The Endocrine Society, https://bit.ly/3xJitYN . </a:t>
            </a:r>
            <a:endParaRPr lang="en-US" sz="1200" dirty="0"/>
          </a:p>
        </p:txBody>
      </p:sp>
    </p:spTree>
    <p:extLst>
      <p:ext uri="{BB962C8B-B14F-4D97-AF65-F5344CB8AC3E}">
        <p14:creationId xmlns:p14="http://schemas.microsoft.com/office/powerpoint/2010/main" val="2190548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B779-0F04-7D57-2493-E7D0BC345C4E}"/>
              </a:ext>
            </a:extLst>
          </p:cNvPr>
          <p:cNvSpPr>
            <a:spLocks noGrp="1"/>
          </p:cNvSpPr>
          <p:nvPr>
            <p:ph type="title"/>
          </p:nvPr>
        </p:nvSpPr>
        <p:spPr/>
        <p:txBody>
          <a:bodyPr/>
          <a:lstStyle/>
          <a:p>
            <a:r>
              <a:rPr lang="en-US" dirty="0"/>
              <a:t>Answers</a:t>
            </a:r>
          </a:p>
        </p:txBody>
      </p:sp>
      <p:sp>
        <p:nvSpPr>
          <p:cNvPr id="4" name="Rectangle 1">
            <a:extLst>
              <a:ext uri="{FF2B5EF4-FFF2-40B4-BE49-F238E27FC236}">
                <a16:creationId xmlns:a16="http://schemas.microsoft.com/office/drawing/2014/main" id="{23107853-1E43-9C11-5568-3333900BB210}"/>
              </a:ext>
            </a:extLst>
          </p:cNvPr>
          <p:cNvSpPr>
            <a:spLocks noGrp="1" noChangeArrowheads="1"/>
          </p:cNvSpPr>
          <p:nvPr>
            <p:ph idx="1"/>
          </p:nvPr>
        </p:nvSpPr>
        <p:spPr bwMode="auto">
          <a:xfrm>
            <a:off x="1676400" y="1141512"/>
            <a:ext cx="883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lnSpc>
                <a:spcPct val="100000"/>
              </a:lnSpc>
              <a:spcBef>
                <a:spcPct val="0"/>
              </a:spcBef>
              <a:spcAft>
                <a:spcPct val="0"/>
              </a:spcAft>
            </a:pPr>
            <a:r>
              <a:rPr lang="en-US" altLang="en-US" b="0" dirty="0"/>
              <a:t>65 y M with 5y history of type 2 diabetes, COPD, admitted for COPD exacerbation, </a:t>
            </a:r>
          </a:p>
          <a:p>
            <a:pPr eaLnBrk="0" fontAlgn="base" hangingPunct="0">
              <a:lnSpc>
                <a:spcPct val="100000"/>
              </a:lnSpc>
              <a:spcBef>
                <a:spcPct val="0"/>
              </a:spcBef>
              <a:spcAft>
                <a:spcPct val="0"/>
              </a:spcAft>
            </a:pPr>
            <a:r>
              <a:rPr lang="en-US" altLang="en-US" b="0" dirty="0"/>
              <a:t>BMI 35, CKD 3 (eGFR 59 ml/min),home medications are glimepiride 2 mg/day and metformin 1000 mg BID. Patient currently on basal-bolus therapy with FSG 142-191 mg/dL. The next day prednisone 40 mg daily added for wheezing, now hyperglycemia (FSG  250-350).  </a:t>
            </a:r>
          </a:p>
          <a:p>
            <a:pPr eaLnBrk="0" fontAlgn="base" hangingPunct="0">
              <a:lnSpc>
                <a:spcPct val="100000"/>
              </a:lnSpc>
              <a:spcBef>
                <a:spcPct val="0"/>
              </a:spcBef>
              <a:spcAft>
                <a:spcPct val="0"/>
              </a:spcAft>
            </a:pPr>
            <a:r>
              <a:rPr lang="en-US" altLang="en-US" b="0" dirty="0"/>
              <a:t>What is the next step in the management of this patient?</a:t>
            </a:r>
          </a:p>
          <a:p>
            <a:pPr eaLnBrk="0" fontAlgn="base" hangingPunct="0">
              <a:lnSpc>
                <a:spcPct val="100000"/>
              </a:lnSpc>
              <a:spcBef>
                <a:spcPct val="0"/>
              </a:spcBef>
              <a:spcAft>
                <a:spcPct val="0"/>
              </a:spcAft>
            </a:pPr>
            <a:endParaRPr lang="en-US" altLang="en-US" b="0" dirty="0"/>
          </a:p>
          <a:p>
            <a:pPr eaLnBrk="0" fontAlgn="base" hangingPunct="0">
              <a:lnSpc>
                <a:spcPct val="100000"/>
              </a:lnSpc>
              <a:spcBef>
                <a:spcPct val="0"/>
              </a:spcBef>
              <a:spcAft>
                <a:spcPct val="0"/>
              </a:spcAft>
            </a:pPr>
            <a:r>
              <a:rPr lang="en-US" altLang="en-US" b="0" dirty="0"/>
              <a:t>Increase correctional dose insulin scale from low to moderate</a:t>
            </a:r>
          </a:p>
          <a:p>
            <a:pPr eaLnBrk="0" fontAlgn="base" hangingPunct="0">
              <a:lnSpc>
                <a:spcPct val="100000"/>
              </a:lnSpc>
              <a:spcBef>
                <a:spcPct val="0"/>
              </a:spcBef>
              <a:spcAft>
                <a:spcPct val="0"/>
              </a:spcAft>
            </a:pPr>
            <a:r>
              <a:rPr lang="en-US" altLang="en-US" b="0" dirty="0"/>
              <a:t>Add home medications of metformin and glimepiride</a:t>
            </a:r>
          </a:p>
          <a:p>
            <a:pPr eaLnBrk="0" fontAlgn="base" hangingPunct="0">
              <a:lnSpc>
                <a:spcPct val="100000"/>
              </a:lnSpc>
              <a:spcBef>
                <a:spcPct val="0"/>
              </a:spcBef>
              <a:spcAft>
                <a:spcPct val="0"/>
              </a:spcAft>
            </a:pPr>
            <a:r>
              <a:rPr lang="en-US" altLang="en-US" b="0" dirty="0">
                <a:solidFill>
                  <a:srgbClr val="FF0000"/>
                </a:solidFill>
              </a:rPr>
              <a:t>Add a dose of NPH insulin given at the same time as the prednisone dose</a:t>
            </a:r>
          </a:p>
          <a:p>
            <a:pPr eaLnBrk="0" fontAlgn="base" hangingPunct="0">
              <a:lnSpc>
                <a:spcPct val="100000"/>
              </a:lnSpc>
              <a:spcBef>
                <a:spcPct val="0"/>
              </a:spcBef>
              <a:spcAft>
                <a:spcPct val="0"/>
              </a:spcAft>
            </a:pPr>
            <a:r>
              <a:rPr lang="en-US" altLang="en-US" b="0" dirty="0"/>
              <a:t>Add GLP-1 Receptor agonist </a:t>
            </a:r>
          </a:p>
        </p:txBody>
      </p:sp>
      <p:sp>
        <p:nvSpPr>
          <p:cNvPr id="3" name="TextBox 2">
            <a:extLst>
              <a:ext uri="{FF2B5EF4-FFF2-40B4-BE49-F238E27FC236}">
                <a16:creationId xmlns:a16="http://schemas.microsoft.com/office/drawing/2014/main" id="{39736BFC-00A1-7E80-EF0C-C8B147754230}"/>
              </a:ext>
            </a:extLst>
          </p:cNvPr>
          <p:cNvSpPr txBox="1"/>
          <p:nvPr/>
        </p:nvSpPr>
        <p:spPr>
          <a:xfrm>
            <a:off x="2579682" y="6581001"/>
            <a:ext cx="8534400" cy="276999"/>
          </a:xfrm>
          <a:prstGeom prst="rect">
            <a:avLst/>
          </a:prstGeom>
          <a:noFill/>
        </p:spPr>
        <p:txBody>
          <a:bodyPr wrap="square" rtlCol="0">
            <a:spAutoFit/>
          </a:bodyPr>
          <a:lstStyle/>
          <a:p>
            <a:r>
              <a:rPr lang="en-US" sz="1200" dirty="0">
                <a:latin typeface="BlinkMacSystemFont"/>
              </a:rPr>
              <a:t>Hyperglycemia Symposium, Endocrine Society Clinical Practice Guideline, 2022, The Endocrine Society, https://bit.ly/3xJitYN . </a:t>
            </a:r>
            <a:endParaRPr lang="en-US" sz="1200" dirty="0"/>
          </a:p>
        </p:txBody>
      </p:sp>
    </p:spTree>
    <p:extLst>
      <p:ext uri="{BB962C8B-B14F-4D97-AF65-F5344CB8AC3E}">
        <p14:creationId xmlns:p14="http://schemas.microsoft.com/office/powerpoint/2010/main" val="350562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42090"/>
            <a:ext cx="7772400" cy="1090123"/>
          </a:xfrm>
        </p:spPr>
        <p:txBody>
          <a:bodyPr>
            <a:normAutofit/>
          </a:bodyPr>
          <a:lstStyle/>
          <a:p>
            <a:r>
              <a:rPr lang="en-US" sz="3600" dirty="0">
                <a:latin typeface="+mn-lt"/>
              </a:rPr>
              <a:t>Discussion</a:t>
            </a:r>
          </a:p>
        </p:txBody>
      </p:sp>
      <p:sp>
        <p:nvSpPr>
          <p:cNvPr id="4" name="Text Placeholder 3">
            <a:extLst>
              <a:ext uri="{FF2B5EF4-FFF2-40B4-BE49-F238E27FC236}">
                <a16:creationId xmlns:a16="http://schemas.microsoft.com/office/drawing/2014/main" id="{98FBA2D9-6AC2-984F-BCD3-18AF66A65612}"/>
              </a:ext>
            </a:extLst>
          </p:cNvPr>
          <p:cNvSpPr txBox="1">
            <a:spLocks/>
          </p:cNvSpPr>
          <p:nvPr/>
        </p:nvSpPr>
        <p:spPr>
          <a:xfrm>
            <a:off x="8788573" y="389296"/>
            <a:ext cx="3403427" cy="300788"/>
          </a:xfrm>
          <a:prstGeom prst="rect">
            <a:avLst/>
          </a:prstGeom>
        </p:spPr>
        <p:txBody>
          <a:bodyPr/>
          <a:lstStyle>
            <a:lvl1pPr marL="228600" indent="-228600" algn="l" defTabSz="914400" rtl="0" eaLnBrk="1" latinLnBrk="0" hangingPunct="1">
              <a:lnSpc>
                <a:spcPct val="105000"/>
              </a:lnSpc>
              <a:spcBef>
                <a:spcPts val="900"/>
              </a:spcBef>
              <a:buFont typeface="Arial" panose="020B0604020202020204" pitchFamily="34" charset="0"/>
              <a:buChar char="•"/>
              <a:defRPr sz="2200" kern="1200" spc="0" baseline="0">
                <a:solidFill>
                  <a:schemeClr val="tx1"/>
                </a:solidFill>
                <a:latin typeface="+mn-lt"/>
                <a:ea typeface="+mn-ea"/>
                <a:cs typeface="+mn-cs"/>
              </a:defRPr>
            </a:lvl1pPr>
            <a:lvl2pPr marL="461963" indent="-236538" algn="l" defTabSz="914400" rtl="0" eaLnBrk="1" latinLnBrk="0" hangingPunct="1">
              <a:lnSpc>
                <a:spcPct val="105000"/>
              </a:lnSpc>
              <a:spcBef>
                <a:spcPts val="900"/>
              </a:spcBef>
              <a:buClrTx/>
              <a:buFont typeface="Arial" panose="020B0604020202020204" pitchFamily="34" charset="0"/>
              <a:buChar char="–"/>
              <a:defRPr sz="2000" kern="1200" spc="0" baseline="0">
                <a:solidFill>
                  <a:schemeClr val="tx1"/>
                </a:solidFill>
                <a:latin typeface="+mn-lt"/>
                <a:ea typeface="+mn-ea"/>
                <a:cs typeface="+mn-cs"/>
              </a:defRPr>
            </a:lvl2pPr>
            <a:lvl3pPr marL="688975" indent="-227013" algn="l" defTabSz="914400" rtl="0" eaLnBrk="1" latinLnBrk="0" hangingPunct="1">
              <a:lnSpc>
                <a:spcPct val="105000"/>
              </a:lnSpc>
              <a:spcBef>
                <a:spcPts val="900"/>
              </a:spcBef>
              <a:buFont typeface="Arial" panose="020B0604020202020204" pitchFamily="34" charset="0"/>
              <a:buChar char="•"/>
              <a:defRPr sz="1800" kern="1200" spc="0" baseline="0">
                <a:solidFill>
                  <a:schemeClr val="tx1"/>
                </a:solidFill>
                <a:latin typeface="+mn-lt"/>
                <a:ea typeface="+mn-ea"/>
                <a:cs typeface="+mn-cs"/>
              </a:defRPr>
            </a:lvl3pPr>
            <a:lvl4pPr marL="914400" indent="-225425" algn="l" defTabSz="914400" rtl="0" eaLnBrk="1" latinLnBrk="0" hangingPunct="1">
              <a:lnSpc>
                <a:spcPct val="105000"/>
              </a:lnSpc>
              <a:spcBef>
                <a:spcPts val="900"/>
              </a:spcBef>
              <a:buClr>
                <a:schemeClr val="tx1"/>
              </a:buClr>
              <a:buFont typeface="Arial" panose="020B0604020202020204" pitchFamily="34" charset="0"/>
              <a:buChar char="–"/>
              <a:defRPr sz="1600" kern="1200" spc="0" baseline="0">
                <a:solidFill>
                  <a:schemeClr val="tx1"/>
                </a:solidFill>
                <a:latin typeface="+mn-lt"/>
                <a:ea typeface="+mn-ea"/>
                <a:cs typeface="+mn-cs"/>
              </a:defRPr>
            </a:lvl4pPr>
            <a:lvl5pPr marL="1139825" indent="-225425" algn="l" defTabSz="914400" rtl="0" eaLnBrk="1" latinLnBrk="0" hangingPunct="1">
              <a:lnSpc>
                <a:spcPct val="105000"/>
              </a:lnSpc>
              <a:spcBef>
                <a:spcPts val="90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664F"/>
                </a:solidFill>
                <a:effectLst/>
                <a:uLnTx/>
                <a:uFillTx/>
                <a:latin typeface="Arial"/>
                <a:ea typeface="+mn-ea"/>
                <a:cs typeface="+mn-cs"/>
              </a:rPr>
              <a:t>Medical Executive Committee</a:t>
            </a:r>
          </a:p>
        </p:txBody>
      </p:sp>
    </p:spTree>
    <p:extLst>
      <p:ext uri="{BB962C8B-B14F-4D97-AF65-F5344CB8AC3E}">
        <p14:creationId xmlns:p14="http://schemas.microsoft.com/office/powerpoint/2010/main" val="409328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Disclosure to the Audience</a:t>
            </a:r>
          </a:p>
        </p:txBody>
      </p:sp>
      <p:sp>
        <p:nvSpPr>
          <p:cNvPr id="3" name="Content Placeholder 2"/>
          <p:cNvSpPr>
            <a:spLocks noGrp="1"/>
          </p:cNvSpPr>
          <p:nvPr>
            <p:ph idx="1"/>
          </p:nvPr>
        </p:nvSpPr>
        <p:spPr/>
        <p:txBody>
          <a:bodyPr/>
          <a:lstStyle/>
          <a:p>
            <a:pPr algn="just"/>
            <a:r>
              <a:rPr lang="en-US" b="0" dirty="0"/>
              <a:t>The activity director(s), planning committee member(s), speaker(s), author(s) or anyone in a position to control the content for the</a:t>
            </a:r>
            <a:r>
              <a:rPr lang="en-US" dirty="0"/>
              <a:t> Inpatient Management of Diabetes</a:t>
            </a:r>
          </a:p>
          <a:p>
            <a:pPr algn="just"/>
            <a:r>
              <a:rPr lang="en-US" b="0" dirty="0"/>
              <a:t>NO financial interest or relationship which could be perceived as a real or apparent conflict of interest. There were no individuals in a position to control the content that refused to disclose.</a:t>
            </a:r>
          </a:p>
          <a:p>
            <a:endParaRPr lang="en-US" dirty="0"/>
          </a:p>
        </p:txBody>
      </p:sp>
      <p:sp>
        <p:nvSpPr>
          <p:cNvPr id="4" name="Slide Number Placeholder 3"/>
          <p:cNvSpPr>
            <a:spLocks noGrp="1"/>
          </p:cNvSpPr>
          <p:nvPr>
            <p:ph type="sldNum" sz="quarter" idx="12"/>
          </p:nvPr>
        </p:nvSpPr>
        <p:spPr/>
        <p:txBody>
          <a:bodyPr/>
          <a:lstStyle/>
          <a:p>
            <a:fld id="{C537B411-5128-634D-B217-C21D22B0CDA7}" type="slidenum">
              <a:rPr lang="en-US" smtClean="0"/>
              <a:t>4</a:t>
            </a:fld>
            <a:endParaRPr lang="en-US"/>
          </a:p>
        </p:txBody>
      </p:sp>
    </p:spTree>
    <p:extLst>
      <p:ext uri="{BB962C8B-B14F-4D97-AF65-F5344CB8AC3E}">
        <p14:creationId xmlns:p14="http://schemas.microsoft.com/office/powerpoint/2010/main" val="282479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Q1</a:t>
            </a:r>
          </a:p>
        </p:txBody>
      </p:sp>
      <p:sp>
        <p:nvSpPr>
          <p:cNvPr id="10" name="Content Placeholder 9"/>
          <p:cNvSpPr>
            <a:spLocks noGrp="1"/>
          </p:cNvSpPr>
          <p:nvPr>
            <p:ph idx="1"/>
          </p:nvPr>
        </p:nvSpPr>
        <p:spPr/>
        <p:txBody>
          <a:bodyPr/>
          <a:lstStyle/>
          <a:p>
            <a:r>
              <a:rPr lang="en-US" dirty="0"/>
              <a:t>Test</a:t>
            </a:r>
          </a:p>
        </p:txBody>
      </p:sp>
      <p:sp>
        <p:nvSpPr>
          <p:cNvPr id="5" name="Slide Number Placeholder 4"/>
          <p:cNvSpPr>
            <a:spLocks noGrp="1"/>
          </p:cNvSpPr>
          <p:nvPr>
            <p:ph type="sldNum" sz="quarter" idx="12"/>
          </p:nvPr>
        </p:nvSpPr>
        <p:spPr/>
        <p:txBody>
          <a:bodyPr/>
          <a:lstStyle/>
          <a:p>
            <a:fld id="{C537B411-5128-634D-B217-C21D22B0CDA7}" type="slidenum">
              <a:rPr lang="en-US" smtClean="0"/>
              <a:t>5</a:t>
            </a:fld>
            <a:endParaRPr lang="en-US"/>
          </a:p>
        </p:txBody>
      </p:sp>
    </p:spTree>
    <p:extLst>
      <p:ext uri="{BB962C8B-B14F-4D97-AF65-F5344CB8AC3E}">
        <p14:creationId xmlns:p14="http://schemas.microsoft.com/office/powerpoint/2010/main" val="119133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Q2</a:t>
            </a:r>
          </a:p>
        </p:txBody>
      </p:sp>
      <p:sp>
        <p:nvSpPr>
          <p:cNvPr id="10" name="Content Placeholder 9"/>
          <p:cNvSpPr>
            <a:spLocks noGrp="1"/>
          </p:cNvSpPr>
          <p:nvPr>
            <p:ph idx="1"/>
          </p:nvPr>
        </p:nvSpPr>
        <p:spPr/>
        <p:txBody>
          <a:bodyPr/>
          <a:lstStyle/>
          <a:p>
            <a:r>
              <a:rPr lang="en-US" dirty="0"/>
              <a:t>Test</a:t>
            </a:r>
          </a:p>
        </p:txBody>
      </p:sp>
      <p:sp>
        <p:nvSpPr>
          <p:cNvPr id="5" name="Slide Number Placeholder 4"/>
          <p:cNvSpPr>
            <a:spLocks noGrp="1"/>
          </p:cNvSpPr>
          <p:nvPr>
            <p:ph type="sldNum" sz="quarter" idx="12"/>
          </p:nvPr>
        </p:nvSpPr>
        <p:spPr/>
        <p:txBody>
          <a:bodyPr/>
          <a:lstStyle/>
          <a:p>
            <a:fld id="{C537B411-5128-634D-B217-C21D22B0CDA7}" type="slidenum">
              <a:rPr lang="en-US" smtClean="0"/>
              <a:t>6</a:t>
            </a:fld>
            <a:endParaRPr lang="en-US"/>
          </a:p>
        </p:txBody>
      </p:sp>
    </p:spTree>
    <p:extLst>
      <p:ext uri="{BB962C8B-B14F-4D97-AF65-F5344CB8AC3E}">
        <p14:creationId xmlns:p14="http://schemas.microsoft.com/office/powerpoint/2010/main" val="370372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B3CA-99EF-3B4C-96E5-D0981B2390AC}"/>
              </a:ext>
            </a:extLst>
          </p:cNvPr>
          <p:cNvSpPr>
            <a:spLocks noGrp="1"/>
          </p:cNvSpPr>
          <p:nvPr>
            <p:ph type="title"/>
          </p:nvPr>
        </p:nvSpPr>
        <p:spPr>
          <a:xfrm>
            <a:off x="381000" y="1136956"/>
            <a:ext cx="11430000" cy="1371506"/>
          </a:xfrm>
        </p:spPr>
        <p:txBody>
          <a:bodyPr>
            <a:normAutofit/>
          </a:bodyPr>
          <a:lstStyle/>
          <a:p>
            <a:r>
              <a:rPr lang="en-US" dirty="0"/>
              <a:t>Inpatient Management of Diabetes</a:t>
            </a:r>
            <a:endParaRPr lang="en-US" sz="3200" b="0" dirty="0"/>
          </a:p>
        </p:txBody>
      </p:sp>
      <p:sp>
        <p:nvSpPr>
          <p:cNvPr id="3" name="Subtitle 2">
            <a:extLst>
              <a:ext uri="{FF2B5EF4-FFF2-40B4-BE49-F238E27FC236}">
                <a16:creationId xmlns:a16="http://schemas.microsoft.com/office/drawing/2014/main" id="{0FDD3765-10CA-EF40-B0A0-F57927E0C6A2}"/>
              </a:ext>
            </a:extLst>
          </p:cNvPr>
          <p:cNvSpPr>
            <a:spLocks noGrp="1"/>
          </p:cNvSpPr>
          <p:nvPr>
            <p:ph type="body" idx="1"/>
          </p:nvPr>
        </p:nvSpPr>
        <p:spPr>
          <a:xfrm>
            <a:off x="381000" y="3418273"/>
            <a:ext cx="11430000" cy="2359789"/>
          </a:xfrm>
        </p:spPr>
        <p:txBody>
          <a:bodyPr>
            <a:normAutofit fontScale="85000" lnSpcReduction="20000"/>
          </a:bodyPr>
          <a:lstStyle/>
          <a:p>
            <a:r>
              <a:rPr lang="en-US" sz="3600" b="1" dirty="0"/>
              <a:t>Lily Ackermann, MD</a:t>
            </a:r>
          </a:p>
          <a:p>
            <a:r>
              <a:rPr lang="en-US" sz="3600" dirty="0"/>
              <a:t>Division of Hospital Medicine</a:t>
            </a:r>
          </a:p>
          <a:p>
            <a:r>
              <a:rPr lang="en-US" sz="3600" dirty="0"/>
              <a:t>Department of Medicine</a:t>
            </a:r>
          </a:p>
          <a:p>
            <a:r>
              <a:rPr lang="en-US" sz="3600" dirty="0"/>
              <a:t>Thomas Jefferson University</a:t>
            </a:r>
          </a:p>
          <a:p>
            <a:endParaRPr lang="en-US" sz="1900" dirty="0"/>
          </a:p>
          <a:p>
            <a:r>
              <a:rPr lang="en-US" b="1" dirty="0"/>
              <a:t>SHM Education Committee</a:t>
            </a:r>
          </a:p>
          <a:p>
            <a:endParaRPr lang="en-US" dirty="0"/>
          </a:p>
          <a:p>
            <a:endParaRPr lang="en-US" dirty="0"/>
          </a:p>
        </p:txBody>
      </p:sp>
    </p:spTree>
    <p:extLst>
      <p:ext uri="{BB962C8B-B14F-4D97-AF65-F5344CB8AC3E}">
        <p14:creationId xmlns:p14="http://schemas.microsoft.com/office/powerpoint/2010/main" val="6703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381000"/>
            <a:ext cx="8229600" cy="1143000"/>
          </a:xfrm>
          <a:prstGeom prst="rect">
            <a:avLst/>
          </a:prstGeom>
        </p:spPr>
        <p:txBody>
          <a:bodyPr/>
          <a:lstStyle/>
          <a:p>
            <a:pPr algn="ctr">
              <a:spcBef>
                <a:spcPct val="0"/>
              </a:spcBef>
              <a:defRPr/>
            </a:pPr>
            <a:r>
              <a:rPr lang="en-US" sz="5400" b="1" dirty="0">
                <a:latin typeface="+mj-lt"/>
                <a:ea typeface="+mj-ea"/>
                <a:cs typeface="+mj-cs"/>
              </a:rPr>
              <a:t>Objectives For This Lecture</a:t>
            </a:r>
            <a:endParaRPr lang="en-US" sz="4400" b="1" dirty="0">
              <a:latin typeface="+mj-lt"/>
              <a:ea typeface="+mj-ea"/>
              <a:cs typeface="+mj-cs"/>
            </a:endParaRPr>
          </a:p>
        </p:txBody>
      </p:sp>
      <p:sp>
        <p:nvSpPr>
          <p:cNvPr id="5" name="Content Placeholder 2"/>
          <p:cNvSpPr txBox="1">
            <a:spLocks/>
          </p:cNvSpPr>
          <p:nvPr/>
        </p:nvSpPr>
        <p:spPr>
          <a:xfrm>
            <a:off x="1981200" y="1935164"/>
            <a:ext cx="8229600" cy="4389437"/>
          </a:xfrm>
          <a:prstGeom prst="rect">
            <a:avLst/>
          </a:prstGeom>
        </p:spPr>
        <p:txBody>
          <a:bodyPr>
            <a:normAutofit/>
          </a:bodyPr>
          <a:lstStyle/>
          <a:p>
            <a:pPr>
              <a:spcBef>
                <a:spcPct val="20000"/>
              </a:spcBef>
              <a:buClr>
                <a:schemeClr val="accent3"/>
              </a:buClr>
              <a:defRPr/>
            </a:pPr>
            <a:r>
              <a:rPr lang="en-US" sz="2400" dirty="0"/>
              <a:t>Basic principles of inpatient diabetes management and insulin dosing</a:t>
            </a:r>
          </a:p>
          <a:p>
            <a:r>
              <a:rPr lang="en-US" sz="2400" dirty="0"/>
              <a:t>What are the risks of Hyperglycemia?</a:t>
            </a:r>
          </a:p>
          <a:p>
            <a:pPr lvl="1"/>
            <a:r>
              <a:rPr lang="en-US" sz="2400" dirty="0"/>
              <a:t>Landmark studies on inpatients</a:t>
            </a:r>
          </a:p>
          <a:p>
            <a:r>
              <a:rPr lang="en-US" sz="2400" dirty="0"/>
              <a:t>Review of ADA guidelines on inpatient glycemic targets</a:t>
            </a:r>
          </a:p>
          <a:p>
            <a:r>
              <a:rPr lang="en-US" sz="2400" dirty="0"/>
              <a:t>Steroid induced hyperglycemia</a:t>
            </a:r>
          </a:p>
          <a:p>
            <a:r>
              <a:rPr lang="en-US" sz="2400" dirty="0"/>
              <a:t>Enteral/Parenteral hyperglycemia</a:t>
            </a:r>
          </a:p>
          <a:p>
            <a:r>
              <a:rPr lang="en-US" sz="2400" dirty="0"/>
              <a:t>Newer classes of diabetes medications and indications (SGLT-2 inhibitors, GLP-1 agonists)</a:t>
            </a:r>
          </a:p>
          <a:p>
            <a:pPr marL="274320" indent="-274320">
              <a:spcBef>
                <a:spcPct val="20000"/>
              </a:spcBef>
              <a:buClr>
                <a:schemeClr val="accent3"/>
              </a:buClr>
              <a:buFont typeface="Wingdings 2"/>
              <a:buChar char=""/>
              <a:defRPr/>
            </a:pPr>
            <a:endParaRPr lang="en-US" sz="2800" dirty="0"/>
          </a:p>
          <a:p>
            <a:pPr marL="274320" indent="-274320">
              <a:spcBef>
                <a:spcPct val="20000"/>
              </a:spcBef>
              <a:buClr>
                <a:schemeClr val="accent3"/>
              </a:buClr>
              <a:buFont typeface="Wingdings 2"/>
              <a:buChar char=""/>
              <a:defRPr/>
            </a:pPr>
            <a:endParaRPr lang="en-US" sz="2800" dirty="0"/>
          </a:p>
          <a:p>
            <a:pPr marL="274320" indent="-274320">
              <a:spcBef>
                <a:spcPct val="20000"/>
              </a:spcBef>
              <a:buClr>
                <a:schemeClr val="accent3"/>
              </a:buClr>
              <a:buFont typeface="Wingdings 2"/>
              <a:buChar char=""/>
              <a:defRPr/>
            </a:pPr>
            <a:endParaRPr lang="en-US" sz="2800" dirty="0"/>
          </a:p>
          <a:p>
            <a:pPr marL="274320" indent="-274320">
              <a:spcBef>
                <a:spcPct val="20000"/>
              </a:spcBef>
              <a:buClr>
                <a:schemeClr val="accent3"/>
              </a:buClr>
              <a:buFont typeface="Wingdings 2"/>
              <a:buChar char=""/>
              <a:defRPr/>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228600"/>
            <a:ext cx="8686800" cy="1371600"/>
          </a:xfrm>
        </p:spPr>
        <p:txBody>
          <a:bodyPr>
            <a:normAutofit/>
          </a:bodyPr>
          <a:lstStyle/>
          <a:p>
            <a:pPr>
              <a:defRPr/>
            </a:pPr>
            <a:r>
              <a:rPr lang="en-US" sz="3200" dirty="0"/>
              <a:t>Managing Diabetes in the Hospital </a:t>
            </a:r>
            <a:r>
              <a:rPr lang="en-US" sz="3200"/>
              <a:t>is Challenging</a:t>
            </a:r>
            <a:endParaRPr lang="en-US" sz="3200" dirty="0"/>
          </a:p>
        </p:txBody>
      </p:sp>
      <p:sp>
        <p:nvSpPr>
          <p:cNvPr id="10243" name="Rectangle 3"/>
          <p:cNvSpPr>
            <a:spLocks noGrp="1" noChangeArrowheads="1"/>
          </p:cNvSpPr>
          <p:nvPr>
            <p:ph idx="1"/>
          </p:nvPr>
        </p:nvSpPr>
        <p:spPr>
          <a:xfrm>
            <a:off x="1752600" y="2057400"/>
            <a:ext cx="8686800" cy="4114800"/>
          </a:xfrm>
        </p:spPr>
        <p:txBody>
          <a:bodyPr/>
          <a:lstStyle/>
          <a:p>
            <a:pPr eaLnBrk="1" hangingPunct="1">
              <a:buFontTx/>
              <a:buNone/>
            </a:pPr>
            <a:r>
              <a:rPr lang="en-US" dirty="0"/>
              <a:t>Difficulties in the hospital:</a:t>
            </a:r>
          </a:p>
          <a:p>
            <a:pPr eaLnBrk="1" hangingPunct="1">
              <a:buFontTx/>
              <a:buNone/>
            </a:pPr>
            <a:endParaRPr lang="en-US" sz="1400" dirty="0"/>
          </a:p>
          <a:p>
            <a:pPr eaLnBrk="1" hangingPunct="1">
              <a:buFontTx/>
              <a:buChar char="-"/>
            </a:pPr>
            <a:r>
              <a:rPr lang="en-US" sz="2200" dirty="0"/>
              <a:t>Variable nutritional intake</a:t>
            </a:r>
          </a:p>
          <a:p>
            <a:pPr eaLnBrk="1" hangingPunct="1">
              <a:buFontTx/>
              <a:buChar char="-"/>
            </a:pPr>
            <a:r>
              <a:rPr lang="en-US" sz="2200" dirty="0"/>
              <a:t>Need to change the diabetes home regimen </a:t>
            </a:r>
          </a:p>
          <a:p>
            <a:pPr eaLnBrk="1" hangingPunct="1">
              <a:buFontTx/>
              <a:buChar char="-"/>
            </a:pPr>
            <a:r>
              <a:rPr lang="en-US" sz="2200" dirty="0"/>
              <a:t>Acute illness, “stress-related” hyperglycemia</a:t>
            </a:r>
          </a:p>
        </p:txBody>
      </p:sp>
    </p:spTree>
  </p:cSld>
  <p:clrMapOvr>
    <a:masterClrMapping/>
  </p:clrMapOvr>
</p:sld>
</file>

<file path=ppt/theme/theme1.xml><?xml version="1.0" encoding="utf-8"?>
<a:theme xmlns:a="http://schemas.openxmlformats.org/drawingml/2006/main" name="Office Theme">
  <a:themeElements>
    <a:clrScheme name="SHM">
      <a:dk1>
        <a:srgbClr val="000000"/>
      </a:dk1>
      <a:lt1>
        <a:srgbClr val="FFFFFF"/>
      </a:lt1>
      <a:dk2>
        <a:srgbClr val="1C243D"/>
      </a:dk2>
      <a:lt2>
        <a:srgbClr val="FEFFFE"/>
      </a:lt2>
      <a:accent1>
        <a:srgbClr val="006FB4"/>
      </a:accent1>
      <a:accent2>
        <a:srgbClr val="009BAE"/>
      </a:accent2>
      <a:accent3>
        <a:srgbClr val="5CC6A9"/>
      </a:accent3>
      <a:accent4>
        <a:srgbClr val="CCA600"/>
      </a:accent4>
      <a:accent5>
        <a:srgbClr val="006FB4"/>
      </a:accent5>
      <a:accent6>
        <a:srgbClr val="006FB4"/>
      </a:accent6>
      <a:hlink>
        <a:srgbClr val="1C243D"/>
      </a:hlink>
      <a:folHlink>
        <a:srgbClr val="1C2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M Branding Slides" id="{F2789C73-51F2-1346-A383-02D8EAFB4B0F}" vid="{07ADB961-15ED-E44C-A80B-3623CB40B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SHM PPT Template</Template>
  <TotalTime>2110</TotalTime>
  <Words>2155</Words>
  <Application>Microsoft Office PowerPoint</Application>
  <PresentationFormat>Widescreen</PresentationFormat>
  <Paragraphs>260</Paragraphs>
  <Slides>37</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BlinkMacSystemFont</vt:lpstr>
      <vt:lpstr>Calibri</vt:lpstr>
      <vt:lpstr>Calibri Light</vt:lpstr>
      <vt:lpstr>Helvetica Neue</vt:lpstr>
      <vt:lpstr>Open Sans</vt:lpstr>
      <vt:lpstr>proxima_nova_rgregular</vt:lpstr>
      <vt:lpstr>Roboto</vt:lpstr>
      <vt:lpstr>Source Sans Pro</vt:lpstr>
      <vt:lpstr>Times New Roman</vt:lpstr>
      <vt:lpstr>Wingdings</vt:lpstr>
      <vt:lpstr>Wingdings 2</vt:lpstr>
      <vt:lpstr>Office Theme</vt:lpstr>
      <vt:lpstr>Inpatient Management of Diabetes</vt:lpstr>
      <vt:lpstr>Inpatient Management of Diabetes</vt:lpstr>
      <vt:lpstr>Inpatient Management of Diabetes</vt:lpstr>
      <vt:lpstr>Attestation Disclosure to the Audience</vt:lpstr>
      <vt:lpstr>Q1</vt:lpstr>
      <vt:lpstr>Q2</vt:lpstr>
      <vt:lpstr>Inpatient Management of Diabetes</vt:lpstr>
      <vt:lpstr>PowerPoint Presentation</vt:lpstr>
      <vt:lpstr>Managing Diabetes in the Hospital is Challenging</vt:lpstr>
      <vt:lpstr>PowerPoint Presentation</vt:lpstr>
      <vt:lpstr>NICE- SUGAR Conclusions</vt:lpstr>
      <vt:lpstr>How do we manage diabetes in the hospital? </vt:lpstr>
      <vt:lpstr>GLYCEMIC GOALS</vt:lpstr>
      <vt:lpstr>PowerPoint Presentation</vt:lpstr>
      <vt:lpstr>Most oral agents are relatively contraindicated during acute illness Consider starting closer to discharge  </vt:lpstr>
      <vt:lpstr>The Components of a  Physiologic Insulin Regimen</vt:lpstr>
      <vt:lpstr>Which Patients Should be Treated with a Physiologic Insulin Regimen?</vt:lpstr>
      <vt:lpstr>Estimate the Amount of Insulin the Patient Would Need Over One Day</vt:lpstr>
      <vt:lpstr> </vt:lpstr>
      <vt:lpstr>What do you start first? Basal or Bolus?</vt:lpstr>
      <vt:lpstr>ADA: Correction of hyperglycemia</vt:lpstr>
      <vt:lpstr>Assess Blood Glucoses at Least Daily, Adjusting Insulin Doses as Appropriate</vt:lpstr>
      <vt:lpstr>Premixed Insulin (70-30 or 75-25) versus Basal-Bolus</vt:lpstr>
      <vt:lpstr>PowerPoint Presentation</vt:lpstr>
      <vt:lpstr>PowerPoint Presentation</vt:lpstr>
      <vt:lpstr>PowerPoint Presentation</vt:lpstr>
      <vt:lpstr>PowerPoint Presentation</vt:lpstr>
      <vt:lpstr>What to do at discharge?</vt:lpstr>
      <vt:lpstr>Use Admission HgA1c for DC</vt:lpstr>
      <vt:lpstr>When to Consult</vt:lpstr>
      <vt:lpstr>ADA Recommendations</vt:lpstr>
      <vt:lpstr>PowerPoint Presentation</vt:lpstr>
      <vt:lpstr>Inpatient Management of Diabetes</vt:lpstr>
      <vt:lpstr>Poll Question</vt:lpstr>
      <vt:lpstr>Answers</vt:lpstr>
      <vt:lpstr>Answers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Jayne</dc:creator>
  <cp:lastModifiedBy>Mary Gomez</cp:lastModifiedBy>
  <cp:revision>100</cp:revision>
  <dcterms:created xsi:type="dcterms:W3CDTF">2020-07-27T16:57:56Z</dcterms:created>
  <dcterms:modified xsi:type="dcterms:W3CDTF">2023-03-06T18:33:26Z</dcterms:modified>
</cp:coreProperties>
</file>